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7" r:id="rId3"/>
    <p:sldId id="258" r:id="rId4"/>
    <p:sldId id="259" r:id="rId5"/>
    <p:sldId id="260" r:id="rId6"/>
    <p:sldId id="262" r:id="rId7"/>
    <p:sldId id="263" r:id="rId8"/>
    <p:sldId id="264" r:id="rId9"/>
    <p:sldId id="261" r:id="rId10"/>
    <p:sldId id="265" r:id="rId11"/>
    <p:sldId id="266" r:id="rId12"/>
    <p:sldId id="267" r:id="rId13"/>
    <p:sldId id="268" r:id="rId14"/>
    <p:sldId id="269" r:id="rId15"/>
    <p:sldId id="281" r:id="rId16"/>
    <p:sldId id="270" r:id="rId17"/>
    <p:sldId id="271" r:id="rId18"/>
    <p:sldId id="272" r:id="rId19"/>
    <p:sldId id="283" r:id="rId20"/>
    <p:sldId id="282" r:id="rId21"/>
    <p:sldId id="276" r:id="rId22"/>
    <p:sldId id="278" r:id="rId23"/>
    <p:sldId id="279"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81041" autoAdjust="0"/>
  </p:normalViewPr>
  <p:slideViewPr>
    <p:cSldViewPr snapToGrid="0">
      <p:cViewPr varScale="1">
        <p:scale>
          <a:sx n="93" d="100"/>
          <a:sy n="93" d="100"/>
        </p:scale>
        <p:origin x="11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39477-0750-40B1-83A6-AE1E6BD2FD44}" type="datetimeFigureOut">
              <a:rPr lang="vi-VN" smtClean="0"/>
              <a:t>28/11/2020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6AEBA-BCCD-450D-8650-1C82ABA75BAB}" type="slidenum">
              <a:rPr lang="vi-VN" smtClean="0"/>
              <a:t>‹#›</a:t>
            </a:fld>
            <a:endParaRPr lang="vi-VN"/>
          </a:p>
        </p:txBody>
      </p:sp>
    </p:spTree>
    <p:extLst>
      <p:ext uri="{BB962C8B-B14F-4D97-AF65-F5344CB8AC3E}">
        <p14:creationId xmlns:p14="http://schemas.microsoft.com/office/powerpoint/2010/main" val="4263540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SIFT là gì? SIFT, viết tắt của Scale Invariant Feature Transform, là một phương pháp để trích xuất các vectơ tính năng mô tả các phần</a:t>
            </a:r>
            <a:r>
              <a:rPr lang="vi-VN" baseline="0"/>
              <a:t> nhỏ</a:t>
            </a:r>
            <a:r>
              <a:rPr lang="vi-VN"/>
              <a:t> của một hình ảnh. </a:t>
            </a:r>
          </a:p>
          <a:p>
            <a:r>
              <a:rPr lang="vi-VN"/>
              <a:t>Các mô tả này rất hữu ích cho các đối tượng phù hợp là các bản nhỏ</a:t>
            </a:r>
            <a:r>
              <a:rPr lang="vi-VN" baseline="0"/>
              <a:t> giữa các</a:t>
            </a:r>
            <a:r>
              <a:rPr lang="vi-VN"/>
              <a:t> hình ảnh Ví dụ: tạo ảnh toàn cảnh(paronama</a:t>
            </a:r>
            <a:r>
              <a:rPr lang="vi-VN" baseline="0"/>
              <a:t> image)</a:t>
            </a:r>
          </a:p>
          <a:p>
            <a:r>
              <a:rPr lang="vi-VN"/>
              <a:t>Giả sử mỗi hình ảnh có một số phần chồng chéo, ta cần một số cách để căn chỉnh chúng để chúng ta có thể ghép chúng lại với nhau.</a:t>
            </a:r>
          </a:p>
          <a:p>
            <a:r>
              <a:rPr lang="vi-VN"/>
              <a:t>Nếu chúng ta có một số điểm trong mỗi hình ảnh mà chúng ta biết tương ứng, chúng ta có thể làm ghép một trong những hình ảnh bằng cách sử dụng một homography </a:t>
            </a:r>
          </a:p>
        </p:txBody>
      </p:sp>
      <p:sp>
        <p:nvSpPr>
          <p:cNvPr id="4" name="Slide Number Placeholder 3"/>
          <p:cNvSpPr>
            <a:spLocks noGrp="1"/>
          </p:cNvSpPr>
          <p:nvPr>
            <p:ph type="sldNum" sz="quarter" idx="10"/>
          </p:nvPr>
        </p:nvSpPr>
        <p:spPr/>
        <p:txBody>
          <a:bodyPr/>
          <a:lstStyle/>
          <a:p>
            <a:fld id="{F506AEBA-BCCD-450D-8650-1C82ABA75BAB}" type="slidenum">
              <a:rPr lang="vi-VN" smtClean="0"/>
              <a:t>9</a:t>
            </a:fld>
            <a:endParaRPr lang="vi-VN"/>
          </a:p>
        </p:txBody>
      </p:sp>
    </p:spTree>
    <p:extLst>
      <p:ext uri="{BB962C8B-B14F-4D97-AF65-F5344CB8AC3E}">
        <p14:creationId xmlns:p14="http://schemas.microsoft.com/office/powerpoint/2010/main" val="249623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Ở đây, x là vectơ ba chiều [x, y, sigma] tương ứng với vị trí pixel của candidates</a:t>
            </a:r>
            <a:r>
              <a:rPr lang="vi-VN" baseline="0"/>
              <a:t> point</a:t>
            </a:r>
            <a:r>
              <a:rPr lang="vi-VN"/>
              <a:t>.</a:t>
            </a:r>
          </a:p>
          <a:p>
            <a:pPr marL="0" marR="0" indent="0" algn="l" defTabSz="914400" rtl="0" eaLnBrk="1" fontAlgn="auto" latinLnBrk="0" hangingPunct="1">
              <a:lnSpc>
                <a:spcPct val="100000"/>
              </a:lnSpc>
              <a:spcBef>
                <a:spcPts val="0"/>
              </a:spcBef>
              <a:spcAft>
                <a:spcPts val="0"/>
              </a:spcAft>
              <a:buClrTx/>
              <a:buSzTx/>
              <a:buFontTx/>
              <a:buNone/>
              <a:tabLst/>
              <a:defRPr/>
            </a:pPr>
            <a:r>
              <a:rPr lang="vi-VN"/>
              <a:t>candidates</a:t>
            </a:r>
            <a:r>
              <a:rPr lang="vi-VN" baseline="0"/>
              <a:t> point: keypoint của các ảnh DOG</a:t>
            </a:r>
            <a:endParaRPr lang="vi-VN"/>
          </a:p>
          <a:p>
            <a:endParaRPr lang="vi-VN"/>
          </a:p>
          <a:p>
            <a:r>
              <a:rPr lang="vi-VN"/>
              <a:t>Lấy đạo hàm của phương trình này đối với x và đặt nó bằng 0 sẽ mang lại phần bù subpixel cho điểm quan trọng</a:t>
            </a:r>
          </a:p>
          <a:p>
            <a:r>
              <a:rPr lang="vi-VN"/>
              <a:t>Phần bù này được thêm vào vị trí điểm chính ban đầu để đạt được độ chính xác của subpixel.</a:t>
            </a:r>
          </a:p>
        </p:txBody>
      </p:sp>
      <p:sp>
        <p:nvSpPr>
          <p:cNvPr id="4" name="Slide Number Placeholder 3"/>
          <p:cNvSpPr>
            <a:spLocks noGrp="1"/>
          </p:cNvSpPr>
          <p:nvPr>
            <p:ph type="sldNum" sz="quarter" idx="10"/>
          </p:nvPr>
        </p:nvSpPr>
        <p:spPr/>
        <p:txBody>
          <a:bodyPr/>
          <a:lstStyle/>
          <a:p>
            <a:fld id="{F506AEBA-BCCD-450D-8650-1C82ABA75BAB}" type="slidenum">
              <a:rPr lang="vi-VN" smtClean="0"/>
              <a:t>19</a:t>
            </a:fld>
            <a:endParaRPr lang="vi-VN"/>
          </a:p>
        </p:txBody>
      </p:sp>
    </p:spTree>
    <p:extLst>
      <p:ext uri="{BB962C8B-B14F-4D97-AF65-F5344CB8AC3E}">
        <p14:creationId xmlns:p14="http://schemas.microsoft.com/office/powerpoint/2010/main" val="130427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Để làm điều này, ta sử dụng Hessian được tính toán khi tính toán bù đắp subpixel</a:t>
            </a:r>
          </a:p>
          <a:p>
            <a:r>
              <a:rPr lang="vi-VN" sz="1200" b="1" i="0" kern="1200">
                <a:solidFill>
                  <a:schemeClr val="tx1"/>
                </a:solidFill>
                <a:effectLst/>
                <a:latin typeface="+mn-lt"/>
                <a:ea typeface="+mn-ea"/>
                <a:cs typeface="+mn-cs"/>
              </a:rPr>
              <a:t>Wiki</a:t>
            </a:r>
            <a:r>
              <a:rPr lang="vi-VN" sz="1200" b="1" i="0" kern="1200" baseline="0">
                <a:solidFill>
                  <a:schemeClr val="tx1"/>
                </a:solidFill>
                <a:effectLst/>
                <a:latin typeface="+mn-lt"/>
                <a:ea typeface="+mn-ea"/>
                <a:cs typeface="+mn-cs"/>
              </a:rPr>
              <a:t> :</a:t>
            </a:r>
            <a:r>
              <a:rPr lang="vi-VN" sz="1200" b="1" i="0" kern="1200">
                <a:solidFill>
                  <a:schemeClr val="tx1"/>
                </a:solidFill>
                <a:effectLst/>
                <a:latin typeface="+mn-lt"/>
                <a:ea typeface="+mn-ea"/>
                <a:cs typeface="+mn-cs"/>
              </a:rPr>
              <a:t> Harris Corner Detector</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b="1" i="0" kern="1200">
                <a:solidFill>
                  <a:schemeClr val="tx1"/>
                </a:solidFill>
                <a:effectLst/>
                <a:latin typeface="+mn-lt"/>
                <a:ea typeface="+mn-ea"/>
                <a:cs typeface="+mn-cs"/>
              </a:rPr>
              <a:t>Harris Corner Detector</a:t>
            </a:r>
            <a:r>
              <a:rPr lang="vi-VN" sz="1200" b="0" i="0" kern="1200">
                <a:solidFill>
                  <a:schemeClr val="tx1"/>
                </a:solidFill>
                <a:effectLst/>
                <a:latin typeface="+mn-lt"/>
                <a:ea typeface="+mn-ea"/>
                <a:cs typeface="+mn-cs"/>
              </a:rPr>
              <a:t>:</a:t>
            </a:r>
            <a:r>
              <a:rPr lang="vi-VN" sz="1200" b="0" i="0" kern="1200" baseline="0">
                <a:solidFill>
                  <a:schemeClr val="tx1"/>
                </a:solidFill>
                <a:effectLst/>
                <a:latin typeface="+mn-lt"/>
                <a:ea typeface="+mn-ea"/>
                <a:cs typeface="+mn-cs"/>
              </a:rPr>
              <a:t> </a:t>
            </a:r>
            <a:r>
              <a:rPr lang="vi-VN"/>
              <a:t>nếu các giá trị riêng của H (ví dụ A và B) đều lớn, thì điểm chính rất có thể là một góc. Ngược lại, nếu một cái lớn hơn đáng kể, thì nó rất có thể là một cạnh.</a:t>
            </a:r>
          </a:p>
        </p:txBody>
      </p:sp>
      <p:sp>
        <p:nvSpPr>
          <p:cNvPr id="4" name="Slide Number Placeholder 3"/>
          <p:cNvSpPr>
            <a:spLocks noGrp="1"/>
          </p:cNvSpPr>
          <p:nvPr>
            <p:ph type="sldNum" sz="quarter" idx="10"/>
          </p:nvPr>
        </p:nvSpPr>
        <p:spPr/>
        <p:txBody>
          <a:bodyPr/>
          <a:lstStyle/>
          <a:p>
            <a:fld id="{F506AEBA-BCCD-450D-8650-1C82ABA75BAB}" type="slidenum">
              <a:rPr lang="vi-VN" smtClean="0"/>
              <a:t>20</a:t>
            </a:fld>
            <a:endParaRPr lang="vi-VN"/>
          </a:p>
        </p:txBody>
      </p:sp>
    </p:spTree>
    <p:extLst>
      <p:ext uri="{BB962C8B-B14F-4D97-AF65-F5344CB8AC3E}">
        <p14:creationId xmlns:p14="http://schemas.microsoft.com/office/powerpoint/2010/main" val="2428474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21</a:t>
            </a:fld>
            <a:endParaRPr lang="vi-VN"/>
          </a:p>
        </p:txBody>
      </p:sp>
    </p:spTree>
    <p:extLst>
      <p:ext uri="{BB962C8B-B14F-4D97-AF65-F5344CB8AC3E}">
        <p14:creationId xmlns:p14="http://schemas.microsoft.com/office/powerpoint/2010/main" val="12840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Magnitude đại diện cho cường độ của điểm ảnh và orientation cho hướng tương tự.</a:t>
            </a:r>
          </a:p>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22</a:t>
            </a:fld>
            <a:endParaRPr lang="vi-VN"/>
          </a:p>
        </p:txBody>
      </p:sp>
    </p:spTree>
    <p:extLst>
      <p:ext uri="{BB962C8B-B14F-4D97-AF65-F5344CB8AC3E}">
        <p14:creationId xmlns:p14="http://schemas.microsoft.com/office/powerpoint/2010/main" val="1386497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23</a:t>
            </a:fld>
            <a:endParaRPr lang="vi-VN"/>
          </a:p>
        </p:txBody>
      </p:sp>
    </p:spTree>
    <p:extLst>
      <p:ext uri="{BB962C8B-B14F-4D97-AF65-F5344CB8AC3E}">
        <p14:creationId xmlns:p14="http://schemas.microsoft.com/office/powerpoint/2010/main" val="81558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để thử và đảm bảo bất biến đối với những thay đổi ánh sáng nhỏ.</a:t>
            </a:r>
          </a:p>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24</a:t>
            </a:fld>
            <a:endParaRPr lang="vi-VN"/>
          </a:p>
        </p:txBody>
      </p:sp>
    </p:spTree>
    <p:extLst>
      <p:ext uri="{BB962C8B-B14F-4D97-AF65-F5344CB8AC3E}">
        <p14:creationId xmlns:p14="http://schemas.microsoft.com/office/powerpoint/2010/main" val="2895279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Lấy 1 phần</a:t>
            </a:r>
            <a:r>
              <a:rPr lang="vi-VN" baseline="0"/>
              <a:t> lớn với kích thước</a:t>
            </a:r>
            <a:r>
              <a:rPr lang="vi-VN"/>
              <a:t> 16x16 được kiểm tra xung quanh mỗi keypoint. Vùng đó sau đó được chia thành 16 tiểu vùng 4x4. Các gradient (trong tọa độ cực) của mỗi tiểu vùng sau đó được liên kết thành một biểu đồ tần suất 8-bin. Cuối cùng, tất cả các biểu đồ này được nối thành một vector tính năng dài 4x4x8 = 128.</a:t>
            </a:r>
          </a:p>
        </p:txBody>
      </p:sp>
      <p:sp>
        <p:nvSpPr>
          <p:cNvPr id="4" name="Slide Number Placeholder 3"/>
          <p:cNvSpPr>
            <a:spLocks noGrp="1"/>
          </p:cNvSpPr>
          <p:nvPr>
            <p:ph type="sldNum" sz="quarter" idx="10"/>
          </p:nvPr>
        </p:nvSpPr>
        <p:spPr/>
        <p:txBody>
          <a:bodyPr/>
          <a:lstStyle/>
          <a:p>
            <a:fld id="{F506AEBA-BCCD-450D-8650-1C82ABA75BAB}" type="slidenum">
              <a:rPr lang="vi-VN" smtClean="0"/>
              <a:t>25</a:t>
            </a:fld>
            <a:endParaRPr lang="vi-VN"/>
          </a:p>
        </p:txBody>
      </p:sp>
    </p:spTree>
    <p:extLst>
      <p:ext uri="{BB962C8B-B14F-4D97-AF65-F5344CB8AC3E}">
        <p14:creationId xmlns:p14="http://schemas.microsoft.com/office/powerpoint/2010/main" val="43350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26</a:t>
            </a:fld>
            <a:endParaRPr lang="vi-VN"/>
          </a:p>
        </p:txBody>
      </p:sp>
    </p:spTree>
    <p:extLst>
      <p:ext uri="{BB962C8B-B14F-4D97-AF65-F5344CB8AC3E}">
        <p14:creationId xmlns:p14="http://schemas.microsoft.com/office/powerpoint/2010/main" val="2567987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Feature: là một phần thông tin có liên quan để giải quyết các nhiệm vụ tính toán liên quan đến một ứng dụng nhất định</a:t>
            </a:r>
          </a:p>
          <a:p>
            <a:r>
              <a:rPr lang="vi-VN"/>
              <a:t>1-</a:t>
            </a:r>
            <a:r>
              <a:rPr lang="vi-VN" baseline="0"/>
              <a:t> đỉnh núi, góc xây dựng, cửa ra vào, hoặc các bản vá lỗi có hình dạng thú vị của tuyết ,thường được gọi là keypoint features</a:t>
            </a:r>
          </a:p>
          <a:p>
            <a:r>
              <a:rPr lang="vi-VN" baseline="0"/>
              <a:t>2 -  được gọi là cạnh và chúng cũng có thể là về ranh giới đối tượng.</a:t>
            </a:r>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27</a:t>
            </a:fld>
            <a:endParaRPr lang="vi-VN"/>
          </a:p>
        </p:txBody>
      </p:sp>
    </p:spTree>
    <p:extLst>
      <p:ext uri="{BB962C8B-B14F-4D97-AF65-F5344CB8AC3E}">
        <p14:creationId xmlns:p14="http://schemas.microsoft.com/office/powerpoint/2010/main" val="290707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Features matching:</a:t>
            </a:r>
            <a:r>
              <a:rPr lang="en-US" baseline="0"/>
              <a:t> 1 phần quan trọng của nhiều ứng dụng thị giác máy tính như image registration, </a:t>
            </a:r>
            <a:r>
              <a:rPr lang="vi-VN" baseline="0"/>
              <a:t>hiệu chuẩn máy ảnh và nhận dạng đối tượng làm nhiệm vụ thiết lập tương ứng giữa hai hình ảnh của cùng một cảnh / đối tượng</a:t>
            </a:r>
          </a:p>
          <a:p>
            <a:r>
              <a:rPr lang="vi-VN"/>
              <a:t>hiệu suất của các phương pháp matching dựa trên interest points phụ thuộc vào cả tính chất của interest points cơ bản và lựa chọn mô tả hình ảnh liên quan</a:t>
            </a:r>
          </a:p>
          <a:p>
            <a:endParaRPr lang="vi-VN"/>
          </a:p>
          <a:p>
            <a:r>
              <a:rPr lang="vi-VN"/>
              <a:t>Ví dụ, nếu một hình ảnh có chứa các tế bào vi khuẩn, máy dò blob nên được sử dụng chứ không phải là máy dò góc. Tuy nhiên, nếu hình ảnh là một cái nhìn từ trên không của một thành phố, máy dò góc là thích hợp để tìm các cấu trúc nhân tạo. Hơn nữa, việc chọn một máy dò và một mô tả giải quyết sự suy thoái hình ảnh là rất quan trọng.</a:t>
            </a:r>
          </a:p>
        </p:txBody>
      </p:sp>
      <p:sp>
        <p:nvSpPr>
          <p:cNvPr id="4" name="Slide Number Placeholder 3"/>
          <p:cNvSpPr>
            <a:spLocks noGrp="1"/>
          </p:cNvSpPr>
          <p:nvPr>
            <p:ph type="sldNum" sz="quarter" idx="10"/>
          </p:nvPr>
        </p:nvSpPr>
        <p:spPr/>
        <p:txBody>
          <a:bodyPr/>
          <a:lstStyle/>
          <a:p>
            <a:fld id="{F506AEBA-BCCD-450D-8650-1C82ABA75BAB}" type="slidenum">
              <a:rPr lang="vi-VN" smtClean="0"/>
              <a:t>28</a:t>
            </a:fld>
            <a:endParaRPr lang="vi-VN"/>
          </a:p>
        </p:txBody>
      </p:sp>
    </p:spTree>
    <p:extLst>
      <p:ext uri="{BB962C8B-B14F-4D97-AF65-F5344CB8AC3E}">
        <p14:creationId xmlns:p14="http://schemas.microsoft.com/office/powerpoint/2010/main" val="325421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10</a:t>
            </a:fld>
            <a:endParaRPr lang="vi-VN"/>
          </a:p>
        </p:txBody>
      </p:sp>
    </p:spTree>
    <p:extLst>
      <p:ext uri="{BB962C8B-B14F-4D97-AF65-F5344CB8AC3E}">
        <p14:creationId xmlns:p14="http://schemas.microsoft.com/office/powerpoint/2010/main" val="3236905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31</a:t>
            </a:fld>
            <a:endParaRPr lang="vi-VN"/>
          </a:p>
        </p:txBody>
      </p:sp>
    </p:spTree>
    <p:extLst>
      <p:ext uri="{BB962C8B-B14F-4D97-AF65-F5344CB8AC3E}">
        <p14:creationId xmlns:p14="http://schemas.microsoft.com/office/powerpoint/2010/main" val="250656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Ý tưởng của thuật toán là: Từ tập dữ liệu đầu vào có hai loại dữ liệu là “</a:t>
            </a:r>
            <a:r>
              <a:rPr lang="vi-VN" dirty="0" err="1"/>
              <a:t>inlier</a:t>
            </a:r>
            <a:r>
              <a:rPr lang="vi-VN" dirty="0"/>
              <a:t>” và “</a:t>
            </a:r>
            <a:r>
              <a:rPr lang="vi-VN" dirty="0" err="1"/>
              <a:t>outlier</a:t>
            </a:r>
            <a:r>
              <a:rPr lang="vi-VN" dirty="0"/>
              <a:t>”, </a:t>
            </a:r>
          </a:p>
          <a:p>
            <a:r>
              <a:rPr lang="vi-VN" dirty="0"/>
              <a:t>Trong đó, “</a:t>
            </a:r>
            <a:r>
              <a:rPr lang="vi-VN" dirty="0" err="1"/>
              <a:t>inlier</a:t>
            </a:r>
            <a:r>
              <a:rPr lang="vi-VN" dirty="0"/>
              <a:t>” là các dữ liệu không phải nhiễu và “</a:t>
            </a:r>
            <a:r>
              <a:rPr lang="vi-VN" dirty="0" err="1"/>
              <a:t>outlier</a:t>
            </a:r>
            <a:r>
              <a:rPr lang="vi-VN" dirty="0"/>
              <a:t>” là các dữ liệu nhiễu</a:t>
            </a:r>
          </a:p>
          <a:p>
            <a:r>
              <a:rPr lang="vi-VN" dirty="0"/>
              <a:t>Ta tiến hành tính toán và tìm ra mô hình tốt nhất cho tập dữ liệu. Việc tính toán và chọn ra mô hình tốt nhất sẽ được lặp đi lặp lại k lần, với giá trị k được chọn đủ lớn để đảm bảo rằng xác suất p (thường là 0,99) của tập dữ liệu mẫu ngẫu nhiên không chứa “</a:t>
            </a:r>
            <a:r>
              <a:rPr lang="vi-VN" dirty="0" err="1"/>
              <a:t>outlier</a:t>
            </a:r>
            <a:r>
              <a:rPr lang="vi-VN" dirty="0"/>
              <a:t>”. </a:t>
            </a:r>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32</a:t>
            </a:fld>
            <a:endParaRPr lang="vi-VN"/>
          </a:p>
        </p:txBody>
      </p:sp>
    </p:spTree>
    <p:extLst>
      <p:ext uri="{BB962C8B-B14F-4D97-AF65-F5344CB8AC3E}">
        <p14:creationId xmlns:p14="http://schemas.microsoft.com/office/powerpoint/2010/main" val="2135964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w là tỉ lệ giữa số </a:t>
            </a:r>
            <a:r>
              <a:rPr lang="vi-VN" b="1" dirty="0" err="1"/>
              <a:t>inlier</a:t>
            </a:r>
            <a:r>
              <a:rPr lang="vi-VN" dirty="0"/>
              <a:t> trên tổng số điểm. </a:t>
            </a:r>
            <a:endParaRPr lang="vi-VN" b="1" dirty="0"/>
          </a:p>
          <a:p>
            <a:r>
              <a:rPr lang="vi-VN" dirty="0"/>
              <a:t> </a:t>
            </a:r>
          </a:p>
          <a:p>
            <a:r>
              <a:rPr lang="vi-VN" dirty="0"/>
              <a:t>Thông thường chọn W = 50 %</a:t>
            </a:r>
            <a:r>
              <a:rPr lang="vi-VN" b="1" dirty="0"/>
              <a:t> </a:t>
            </a:r>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33</a:t>
            </a:fld>
            <a:endParaRPr lang="vi-VN"/>
          </a:p>
        </p:txBody>
      </p:sp>
    </p:spTree>
    <p:extLst>
      <p:ext uri="{BB962C8B-B14F-4D97-AF65-F5344CB8AC3E}">
        <p14:creationId xmlns:p14="http://schemas.microsoft.com/office/powerpoint/2010/main" val="3261915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w là tỉ lệ giữa số </a:t>
            </a:r>
            <a:r>
              <a:rPr lang="vi-VN" b="1" dirty="0" err="1"/>
              <a:t>inlier</a:t>
            </a:r>
            <a:r>
              <a:rPr lang="vi-VN" dirty="0"/>
              <a:t> trên tổng số điểm. </a:t>
            </a:r>
            <a:endParaRPr lang="vi-VN" b="1" dirty="0"/>
          </a:p>
          <a:p>
            <a:r>
              <a:rPr lang="vi-VN" dirty="0"/>
              <a:t> </a:t>
            </a:r>
          </a:p>
          <a:p>
            <a:r>
              <a:rPr lang="vi-VN" dirty="0"/>
              <a:t>Thông thường chọn W = 50 %</a:t>
            </a:r>
            <a:r>
              <a:rPr lang="vi-VN" b="1" dirty="0"/>
              <a:t> </a:t>
            </a:r>
            <a:endParaRPr lang="vi-VN" dirty="0"/>
          </a:p>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34</a:t>
            </a:fld>
            <a:endParaRPr lang="vi-VN"/>
          </a:p>
        </p:txBody>
      </p:sp>
    </p:spTree>
    <p:extLst>
      <p:ext uri="{BB962C8B-B14F-4D97-AF65-F5344CB8AC3E}">
        <p14:creationId xmlns:p14="http://schemas.microsoft.com/office/powerpoint/2010/main" val="1515237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Rather than </a:t>
            </a:r>
            <a:r>
              <a:rPr lang="en-US" dirty="0" err="1"/>
              <a:t>homography</a:t>
            </a:r>
            <a:r>
              <a:rPr lang="en-US" dirty="0"/>
              <a:t> H (8 numbers) </a:t>
            </a:r>
          </a:p>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35</a:t>
            </a:fld>
            <a:endParaRPr lang="vi-VN"/>
          </a:p>
        </p:txBody>
      </p:sp>
    </p:spTree>
    <p:extLst>
      <p:ext uri="{BB962C8B-B14F-4D97-AF65-F5344CB8AC3E}">
        <p14:creationId xmlns:p14="http://schemas.microsoft.com/office/powerpoint/2010/main" val="2441098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Rather than </a:t>
            </a:r>
            <a:r>
              <a:rPr lang="en-US" dirty="0" err="1"/>
              <a:t>homography</a:t>
            </a:r>
            <a:r>
              <a:rPr lang="en-US" dirty="0"/>
              <a:t> H (8 numbers) </a:t>
            </a:r>
          </a:p>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36</a:t>
            </a:fld>
            <a:endParaRPr lang="vi-VN"/>
          </a:p>
        </p:txBody>
      </p:sp>
    </p:spTree>
    <p:extLst>
      <p:ext uri="{BB962C8B-B14F-4D97-AF65-F5344CB8AC3E}">
        <p14:creationId xmlns:p14="http://schemas.microsoft.com/office/powerpoint/2010/main" val="1335271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Rather than </a:t>
            </a:r>
            <a:r>
              <a:rPr lang="en-US" dirty="0" err="1"/>
              <a:t>homography</a:t>
            </a:r>
            <a:r>
              <a:rPr lang="en-US" dirty="0"/>
              <a:t> H (8 numbers) </a:t>
            </a:r>
          </a:p>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37</a:t>
            </a:fld>
            <a:endParaRPr lang="vi-VN"/>
          </a:p>
        </p:txBody>
      </p:sp>
    </p:spTree>
    <p:extLst>
      <p:ext uri="{BB962C8B-B14F-4D97-AF65-F5344CB8AC3E}">
        <p14:creationId xmlns:p14="http://schemas.microsoft.com/office/powerpoint/2010/main" val="475431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Rather than </a:t>
            </a:r>
            <a:r>
              <a:rPr lang="en-US" dirty="0" err="1"/>
              <a:t>homography</a:t>
            </a:r>
            <a:r>
              <a:rPr lang="en-US" dirty="0"/>
              <a:t> H (8 numbers) </a:t>
            </a:r>
          </a:p>
          <a:p>
            <a:endParaRPr lang="vi-VN" dirty="0"/>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38</a:t>
            </a:fld>
            <a:endParaRPr lang="vi-VN"/>
          </a:p>
        </p:txBody>
      </p:sp>
    </p:spTree>
    <p:extLst>
      <p:ext uri="{BB962C8B-B14F-4D97-AF65-F5344CB8AC3E}">
        <p14:creationId xmlns:p14="http://schemas.microsoft.com/office/powerpoint/2010/main" val="130478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Sau khi ma trận </a:t>
            </a:r>
            <a:r>
              <a:rPr lang="vi-VN" dirty="0" err="1"/>
              <a:t>Homography</a:t>
            </a:r>
            <a:r>
              <a:rPr lang="vi-VN" dirty="0"/>
              <a:t> được tính toán, bước cuối cùng trong việc tạo ảnh </a:t>
            </a:r>
            <a:r>
              <a:rPr lang="vi-VN" dirty="0" err="1"/>
              <a:t>Panorama</a:t>
            </a:r>
            <a:r>
              <a:rPr lang="vi-VN" dirty="0"/>
              <a:t> là hòa trộn hai bức ảnh lại với nhau. Ý tưởng cơ bản để thực hiện bước này là sử dụng một ảnh làm trung tâm, sau đó sử dụng ma trận </a:t>
            </a:r>
            <a:r>
              <a:rPr lang="vi-VN" dirty="0" err="1"/>
              <a:t>Homography</a:t>
            </a:r>
            <a:r>
              <a:rPr lang="vi-VN" dirty="0"/>
              <a:t> để chiếu ảnh còn lại tới mặt phẳng ảnh trung tâm như trong Hình 5.</a:t>
            </a:r>
          </a:p>
          <a:p>
            <a:r>
              <a:rPr lang="vi-VN" dirty="0"/>
              <a:t>Sau khi ghép ảnh chúng tôi nhận thấy kích thước của bức ảnh không phải hình chữ nhật và có hiện tượng méo ở ảnh bên phải. 	</a:t>
            </a:r>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39</a:t>
            </a:fld>
            <a:endParaRPr lang="vi-VN"/>
          </a:p>
        </p:txBody>
      </p:sp>
    </p:spTree>
    <p:extLst>
      <p:ext uri="{BB962C8B-B14F-4D97-AF65-F5344CB8AC3E}">
        <p14:creationId xmlns:p14="http://schemas.microsoft.com/office/powerpoint/2010/main" val="1593708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F506AEBA-BCCD-450D-8650-1C82ABA75BAB}" type="slidenum">
              <a:rPr lang="vi-VN" smtClean="0"/>
              <a:t>40</a:t>
            </a:fld>
            <a:endParaRPr lang="vi-VN"/>
          </a:p>
        </p:txBody>
      </p:sp>
    </p:spTree>
    <p:extLst>
      <p:ext uri="{BB962C8B-B14F-4D97-AF65-F5344CB8AC3E}">
        <p14:creationId xmlns:p14="http://schemas.microsoft.com/office/powerpoint/2010/main" val="403019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11</a:t>
            </a:fld>
            <a:endParaRPr lang="vi-VN"/>
          </a:p>
        </p:txBody>
      </p:sp>
    </p:spTree>
    <p:extLst>
      <p:ext uri="{BB962C8B-B14F-4D97-AF65-F5344CB8AC3E}">
        <p14:creationId xmlns:p14="http://schemas.microsoft.com/office/powerpoint/2010/main" val="393624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WHY? Use Gaussian Blur: Vì</a:t>
            </a:r>
            <a:r>
              <a:rPr lang="vi-VN" baseline="0"/>
              <a:t> sự khác biệt của Gaussian, dò tìm ra bằng đốm, khi lọc với một hình ảnh sẽ là cao nhất ở một đốm màu có cùng kích thước</a:t>
            </a:r>
          </a:p>
          <a:p>
            <a:r>
              <a:rPr lang="vi-VN"/>
              <a:t>Vì quy trình này được lặp lại trên một loạt các phương sai và octaves, chúng ta có thể tìm thấy cực đại và cực tiểu được bản địa hóa (sử dụng hộp tìm kiếm 26 lân cận) - và cực đại và cực tiểu được bản địa hóa NÀY là ước tính cho phản ứng đốm màu cho hình ảnh.</a:t>
            </a:r>
          </a:p>
          <a:p>
            <a:endParaRPr lang="vi-VN"/>
          </a:p>
          <a:p>
            <a:r>
              <a:rPr lang="vi-VN"/>
              <a:t>Bộ lọc Gaussian chỉ được sử dụng để khử nhiễu trên hình ảnh hoặc làm cho hình ảnh nhỏ hơn để giữ các pixel của nó đồng nhất nhất có thể. Nếu bạn không sử dụng Gaussian trong khi giảm kích thước, một số noise</a:t>
            </a:r>
            <a:r>
              <a:rPr lang="vi-VN" baseline="0"/>
              <a:t> (</a:t>
            </a:r>
            <a:r>
              <a:rPr lang="vi-VN"/>
              <a:t> pixel sáng bóng) sẽ xảy ra. Trường hợp thiếu sót đó có thể được nhìn thấy trên các công cụ xử lý hình ảnh cũ hơn.</a:t>
            </a:r>
          </a:p>
          <a:p>
            <a:endParaRPr lang="vi-VN"/>
          </a:p>
          <a:p>
            <a:r>
              <a:rPr lang="vi-VN"/>
              <a:t>Quy trình chung là áp dụng bộ lọc Gaussian cho hình ảnh với một số mức độ thiết lập bởi một tham số. Hơn việc lấy một số pixel mẫu cho mỗi phạm vi giống nhau và theo cách đó, bạn thu được hình ảnh nhỏ hơn.</a:t>
            </a:r>
          </a:p>
        </p:txBody>
      </p:sp>
      <p:sp>
        <p:nvSpPr>
          <p:cNvPr id="4" name="Slide Number Placeholder 3"/>
          <p:cNvSpPr>
            <a:spLocks noGrp="1"/>
          </p:cNvSpPr>
          <p:nvPr>
            <p:ph type="sldNum" sz="quarter" idx="10"/>
          </p:nvPr>
        </p:nvSpPr>
        <p:spPr/>
        <p:txBody>
          <a:bodyPr/>
          <a:lstStyle/>
          <a:p>
            <a:fld id="{F506AEBA-BCCD-450D-8650-1C82ABA75BAB}" type="slidenum">
              <a:rPr lang="vi-VN" smtClean="0"/>
              <a:t>12</a:t>
            </a:fld>
            <a:endParaRPr lang="vi-VN"/>
          </a:p>
        </p:txBody>
      </p:sp>
    </p:spTree>
    <p:extLst>
      <p:ext uri="{BB962C8B-B14F-4D97-AF65-F5344CB8AC3E}">
        <p14:creationId xmlns:p14="http://schemas.microsoft.com/office/powerpoint/2010/main" val="409068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SIFT,</a:t>
            </a:r>
            <a:r>
              <a:rPr lang="en-US" baseline="0"/>
              <a:t> 1 octaves là tập hợp các hình ảnh được tạo ra bằng cách làm mờ dần 1 hình ảnh còn SCALE 5 là mỗi octaves bao gồm có 5 ảnh</a:t>
            </a:r>
          </a:p>
          <a:p>
            <a:r>
              <a:rPr lang="vi-VN"/>
              <a:t>Mỗi </a:t>
            </a:r>
            <a:r>
              <a:rPr lang="en-US" baseline="0"/>
              <a:t>octaves</a:t>
            </a:r>
            <a:r>
              <a:rPr lang="vi-VN" baseline="0"/>
              <a:t> </a:t>
            </a:r>
            <a:r>
              <a:rPr lang="vi-VN"/>
              <a:t>có những hình ảnh khác nhau, đó là</a:t>
            </a:r>
            <a:r>
              <a:rPr lang="vi-VN" baseline="0"/>
              <a:t> </a:t>
            </a:r>
            <a:r>
              <a:rPr lang="vi-VN"/>
              <a:t>kết quả của giá trị độ lệch chuẩn khác nhau hoặc</a:t>
            </a:r>
            <a:r>
              <a:rPr lang="vi-VN" baseline="0"/>
              <a:t> </a:t>
            </a:r>
            <a:r>
              <a:rPr lang="vi-VN"/>
              <a:t>phạm vi làm mờ</a:t>
            </a:r>
          </a:p>
          <a:p>
            <a:r>
              <a:rPr lang="vi-VN"/>
              <a:t>Số</a:t>
            </a:r>
            <a:r>
              <a:rPr lang="vi-VN" baseline="0"/>
              <a:t> octaves và scale phụ thuộc vào kích thước hình ảnh gốc</a:t>
            </a:r>
          </a:p>
          <a:p>
            <a:r>
              <a:rPr lang="vi-VN"/>
              <a:t>Chủ yếu là 4 </a:t>
            </a:r>
            <a:r>
              <a:rPr lang="vi-VN" baseline="0"/>
              <a:t>octaves </a:t>
            </a:r>
            <a:r>
              <a:rPr lang="vi-VN"/>
              <a:t>và 5 mức mờ là lý tưởng cho</a:t>
            </a:r>
            <a:r>
              <a:rPr lang="vi-VN" baseline="0"/>
              <a:t> </a:t>
            </a:r>
            <a:r>
              <a:rPr lang="vi-VN"/>
              <a:t>thuật toán</a:t>
            </a:r>
          </a:p>
        </p:txBody>
      </p:sp>
      <p:sp>
        <p:nvSpPr>
          <p:cNvPr id="4" name="Slide Number Placeholder 3"/>
          <p:cNvSpPr>
            <a:spLocks noGrp="1"/>
          </p:cNvSpPr>
          <p:nvPr>
            <p:ph type="sldNum" sz="quarter" idx="10"/>
          </p:nvPr>
        </p:nvSpPr>
        <p:spPr/>
        <p:txBody>
          <a:bodyPr/>
          <a:lstStyle/>
          <a:p>
            <a:fld id="{F506AEBA-BCCD-450D-8650-1C82ABA75BAB}" type="slidenum">
              <a:rPr lang="vi-VN" smtClean="0"/>
              <a:t>13</a:t>
            </a:fld>
            <a:endParaRPr lang="vi-VN"/>
          </a:p>
        </p:txBody>
      </p:sp>
    </p:spTree>
    <p:extLst>
      <p:ext uri="{BB962C8B-B14F-4D97-AF65-F5344CB8AC3E}">
        <p14:creationId xmlns:p14="http://schemas.microsoft.com/office/powerpoint/2010/main" val="113107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DOG</a:t>
            </a:r>
            <a:r>
              <a:rPr lang="vi-VN"/>
              <a:t>:</a:t>
            </a:r>
            <a:r>
              <a:rPr lang="vi-VN" baseline="0"/>
              <a:t> </a:t>
            </a:r>
            <a:r>
              <a:rPr lang="vi-VN"/>
              <a:t>the Difference of Gaussians là một thuật toán nâng cao liên quan đến việc trừ một phiên bản bị mờ của một hình ảnh gốc từ một phiên bản khác ít bị mờ hơn của hình ảnh gốc.</a:t>
            </a:r>
          </a:p>
          <a:p>
            <a:endParaRPr lang="vi-VN"/>
          </a:p>
          <a:p>
            <a:r>
              <a:rPr lang="vi-VN"/>
              <a:t>LoG :</a:t>
            </a:r>
            <a:r>
              <a:rPr lang="vi-VN" baseline="0"/>
              <a:t> </a:t>
            </a:r>
            <a:r>
              <a:rPr lang="vi-VN"/>
              <a:t>Laplacian of Gaussian </a:t>
            </a:r>
          </a:p>
          <a:p>
            <a:endParaRPr lang="vi-VN"/>
          </a:p>
          <a:p>
            <a:r>
              <a:rPr lang="vi-VN"/>
              <a:t>Tại</a:t>
            </a:r>
            <a:r>
              <a:rPr lang="vi-VN" baseline="0"/>
              <a:t> sao phải định vị góc và cạnh của ảnh? – Tốt cho việc tìm kiếm điểm ảnh</a:t>
            </a:r>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14</a:t>
            </a:fld>
            <a:endParaRPr lang="vi-VN"/>
          </a:p>
        </p:txBody>
      </p:sp>
    </p:spTree>
    <p:extLst>
      <p:ext uri="{BB962C8B-B14F-4D97-AF65-F5344CB8AC3E}">
        <p14:creationId xmlns:p14="http://schemas.microsoft.com/office/powerpoint/2010/main" val="350801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a:t>Subpixel</a:t>
            </a:r>
            <a:r>
              <a:rPr lang="vi-VN" baseline="0"/>
              <a:t> : </a:t>
            </a:r>
            <a:r>
              <a:rPr lang="vi-VN"/>
              <a:t>có nghĩa là thay vì nhận được một vị trí trong hình ảnh theo tọa độ (x, y) ở cấp độ pixel, có nghĩa là các giá trị nguyên cho x và y, vị trí được tính toán để có thể cung cấp 1 phần</a:t>
            </a:r>
            <a:r>
              <a:rPr lang="vi-VN" baseline="0"/>
              <a:t> của</a:t>
            </a:r>
            <a:r>
              <a:rPr lang="vi-VN"/>
              <a:t> pixel.</a:t>
            </a:r>
          </a:p>
        </p:txBody>
      </p:sp>
      <p:sp>
        <p:nvSpPr>
          <p:cNvPr id="4" name="Slide Number Placeholder 3"/>
          <p:cNvSpPr>
            <a:spLocks noGrp="1"/>
          </p:cNvSpPr>
          <p:nvPr>
            <p:ph type="sldNum" sz="quarter" idx="10"/>
          </p:nvPr>
        </p:nvSpPr>
        <p:spPr/>
        <p:txBody>
          <a:bodyPr/>
          <a:lstStyle/>
          <a:p>
            <a:fld id="{F506AEBA-BCCD-450D-8650-1C82ABA75BAB}" type="slidenum">
              <a:rPr lang="vi-VN" smtClean="0"/>
              <a:t>16</a:t>
            </a:fld>
            <a:endParaRPr lang="vi-VN"/>
          </a:p>
        </p:txBody>
      </p:sp>
    </p:spTree>
    <p:extLst>
      <p:ext uri="{BB962C8B-B14F-4D97-AF65-F5344CB8AC3E}">
        <p14:creationId xmlns:p14="http://schemas.microsoft.com/office/powerpoint/2010/main" val="1744087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vi-VN" sz="1200" b="0" i="0" kern="1200">
                <a:solidFill>
                  <a:schemeClr val="tx1"/>
                </a:solidFill>
                <a:effectLst/>
                <a:latin typeface="+mn-lt"/>
                <a:ea typeface="+mn-ea"/>
                <a:cs typeface="+mn-cs"/>
              </a:rPr>
              <a:t>Để xác định vị trí cực đại và cực tiểu cục bộ, bắt</a:t>
            </a:r>
            <a:r>
              <a:rPr lang="vi-VN" sz="1200" b="0" i="0" kern="1200" baseline="0">
                <a:solidFill>
                  <a:schemeClr val="tx1"/>
                </a:solidFill>
                <a:effectLst/>
                <a:latin typeface="+mn-lt"/>
                <a:ea typeface="+mn-ea"/>
                <a:cs typeface="+mn-cs"/>
              </a:rPr>
              <a:t> buộc phải </a:t>
            </a:r>
            <a:r>
              <a:rPr lang="vi-VN" sz="1200" b="0" i="0" kern="1200">
                <a:solidFill>
                  <a:schemeClr val="tx1"/>
                </a:solidFill>
                <a:effectLst/>
                <a:latin typeface="+mn-lt"/>
                <a:ea typeface="+mn-ea"/>
                <a:cs typeface="+mn-cs"/>
              </a:rPr>
              <a:t>đi qua từng pixel trong hình ảnh và so sánh nó với các pixel lân cận của nó.</a:t>
            </a:r>
          </a:p>
          <a:p>
            <a:r>
              <a:rPr lang="vi-VN"/>
              <a:t>Khi mình nói "lân cận", điều này không chỉ bao gồm các pixel xung quanh của hình ảnh đó ,mà còn là chín pixel cho hình ảnh trước đó và tiếp theo trong octaves.</a:t>
            </a:r>
          </a:p>
        </p:txBody>
      </p:sp>
      <p:sp>
        <p:nvSpPr>
          <p:cNvPr id="4" name="Slide Number Placeholder 3"/>
          <p:cNvSpPr>
            <a:spLocks noGrp="1"/>
          </p:cNvSpPr>
          <p:nvPr>
            <p:ph type="sldNum" sz="quarter" idx="10"/>
          </p:nvPr>
        </p:nvSpPr>
        <p:spPr/>
        <p:txBody>
          <a:bodyPr/>
          <a:lstStyle/>
          <a:p>
            <a:fld id="{F506AEBA-BCCD-450D-8650-1C82ABA75BAB}" type="slidenum">
              <a:rPr lang="vi-VN" smtClean="0"/>
              <a:t>17</a:t>
            </a:fld>
            <a:endParaRPr lang="vi-VN"/>
          </a:p>
        </p:txBody>
      </p:sp>
    </p:spTree>
    <p:extLst>
      <p:ext uri="{BB962C8B-B14F-4D97-AF65-F5344CB8AC3E}">
        <p14:creationId xmlns:p14="http://schemas.microsoft.com/office/powerpoint/2010/main" val="313507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Đa thức Taylor bậc hai là một phép gần đúng của f (x) gần x = a tốt hơn là phép gần đúng tuyến tính(gần</a:t>
            </a:r>
            <a:r>
              <a:rPr lang="vi-VN" baseline="0"/>
              <a:t> giống đa thức Taylor bậc một)</a:t>
            </a:r>
            <a:endParaRPr lang="vi-VN"/>
          </a:p>
        </p:txBody>
      </p:sp>
      <p:sp>
        <p:nvSpPr>
          <p:cNvPr id="4" name="Slide Number Placeholder 3"/>
          <p:cNvSpPr>
            <a:spLocks noGrp="1"/>
          </p:cNvSpPr>
          <p:nvPr>
            <p:ph type="sldNum" sz="quarter" idx="10"/>
          </p:nvPr>
        </p:nvSpPr>
        <p:spPr/>
        <p:txBody>
          <a:bodyPr/>
          <a:lstStyle/>
          <a:p>
            <a:fld id="{F506AEBA-BCCD-450D-8650-1C82ABA75BAB}" type="slidenum">
              <a:rPr lang="vi-VN" smtClean="0"/>
              <a:t>18</a:t>
            </a:fld>
            <a:endParaRPr lang="vi-VN"/>
          </a:p>
        </p:txBody>
      </p:sp>
    </p:spTree>
    <p:extLst>
      <p:ext uri="{BB962C8B-B14F-4D97-AF65-F5344CB8AC3E}">
        <p14:creationId xmlns:p14="http://schemas.microsoft.com/office/powerpoint/2010/main" val="942311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11/28/2020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11/28/2020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11/28/2020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0.jpg"/><Relationship Id="rId18" Type="http://schemas.openxmlformats.org/officeDocument/2006/relationships/image" Target="../media/image11.jpg"/><Relationship Id="rId3" Type="http://schemas.openxmlformats.org/officeDocument/2006/relationships/image" Target="../media/image16.jpg"/><Relationship Id="rId21" Type="http://schemas.openxmlformats.org/officeDocument/2006/relationships/image" Target="../media/image31.jpg"/><Relationship Id="rId7" Type="http://schemas.openxmlformats.org/officeDocument/2006/relationships/image" Target="../media/image20.jpg"/><Relationship Id="rId12" Type="http://schemas.openxmlformats.org/officeDocument/2006/relationships/image" Target="../media/image24.jpg"/><Relationship Id="rId17" Type="http://schemas.openxmlformats.org/officeDocument/2006/relationships/image" Target="../media/image28.jpg"/><Relationship Id="rId2" Type="http://schemas.openxmlformats.org/officeDocument/2006/relationships/notesSlide" Target="../notesSlides/notesSlide5.xml"/><Relationship Id="rId16" Type="http://schemas.openxmlformats.org/officeDocument/2006/relationships/image" Target="../media/image27.jpg"/><Relationship Id="rId20"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3.jpg"/><Relationship Id="rId5" Type="http://schemas.openxmlformats.org/officeDocument/2006/relationships/image" Target="../media/image18.jpg"/><Relationship Id="rId15" Type="http://schemas.openxmlformats.org/officeDocument/2006/relationships/image" Target="../media/image26.jpg"/><Relationship Id="rId10" Type="http://schemas.openxmlformats.org/officeDocument/2006/relationships/image" Target="../media/image22.jpg"/><Relationship Id="rId19" Type="http://schemas.openxmlformats.org/officeDocument/2006/relationships/image" Target="../media/image29.jpg"/><Relationship Id="rId4" Type="http://schemas.openxmlformats.org/officeDocument/2006/relationships/image" Target="../media/image17.jpg"/><Relationship Id="rId9" Type="http://schemas.openxmlformats.org/officeDocument/2006/relationships/image" Target="../media/image21.jpg"/><Relationship Id="rId14" Type="http://schemas.openxmlformats.org/officeDocument/2006/relationships/image" Target="../media/image25.jpg"/><Relationship Id="rId22" Type="http://schemas.openxmlformats.org/officeDocument/2006/relationships/image" Target="../media/image3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978" y="1869990"/>
            <a:ext cx="10669648" cy="2191265"/>
          </a:xfrm>
        </p:spPr>
        <p:txBody>
          <a:bodyPr>
            <a:normAutofit fontScale="90000"/>
          </a:bodyPr>
          <a:lstStyle/>
          <a:p>
            <a:pPr algn="ctr"/>
            <a:r>
              <a:rPr lang="en-US"/>
              <a:t>Image Panorama Stitching</a:t>
            </a:r>
            <a:br>
              <a:rPr lang="en-US"/>
            </a:br>
            <a:r>
              <a:rPr lang="en-US"/>
              <a:t>with Python</a:t>
            </a:r>
          </a:p>
        </p:txBody>
      </p:sp>
      <p:sp>
        <p:nvSpPr>
          <p:cNvPr id="3" name="Subtitle 2"/>
          <p:cNvSpPr>
            <a:spLocks noGrp="1"/>
          </p:cNvSpPr>
          <p:nvPr>
            <p:ph type="subTitle" idx="1"/>
          </p:nvPr>
        </p:nvSpPr>
        <p:spPr/>
        <p:txBody>
          <a:bodyPr/>
          <a:lstStyle/>
          <a:p>
            <a:pPr algn="ctr"/>
            <a:r>
              <a:rPr lang="en-US"/>
              <a:t>Computer vision – cs231.l12.khcl</a:t>
            </a:r>
          </a:p>
          <a:p>
            <a:pPr algn="ctr"/>
            <a:r>
              <a:rPr lang="en-US"/>
              <a:t>instructors: Nguyen vinh tiep</a:t>
            </a:r>
          </a:p>
        </p:txBody>
      </p:sp>
    </p:spTree>
    <p:extLst>
      <p:ext uri="{BB962C8B-B14F-4D97-AF65-F5344CB8AC3E}">
        <p14:creationId xmlns:p14="http://schemas.microsoft.com/office/powerpoint/2010/main" val="135073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Đặc điểm của các Features:</a:t>
            </a:r>
          </a:p>
        </p:txBody>
      </p:sp>
      <p:sp>
        <p:nvSpPr>
          <p:cNvPr id="3" name="Content Placeholder 2"/>
          <p:cNvSpPr>
            <a:spLocks noGrp="1"/>
          </p:cNvSpPr>
          <p:nvPr>
            <p:ph idx="1"/>
          </p:nvPr>
        </p:nvSpPr>
        <p:spPr/>
        <p:txBody>
          <a:bodyPr/>
          <a:lstStyle/>
          <a:p>
            <a:pPr marL="457200" indent="-457200">
              <a:buFont typeface="+mj-lt"/>
              <a:buAutoNum type="arabicPeriod"/>
            </a:pPr>
            <a:r>
              <a:rPr lang="vi-VN"/>
              <a:t>Scale(quy mô)</a:t>
            </a:r>
          </a:p>
          <a:p>
            <a:pPr marL="457200" indent="-457200">
              <a:buFont typeface="+mj-lt"/>
              <a:buAutoNum type="arabicPeriod"/>
            </a:pPr>
            <a:r>
              <a:rPr lang="vi-VN"/>
              <a:t>Rotation(độ xoay)</a:t>
            </a:r>
          </a:p>
          <a:p>
            <a:pPr marL="457200" indent="-457200">
              <a:buFont typeface="+mj-lt"/>
              <a:buAutoNum type="arabicPeriod"/>
            </a:pPr>
            <a:r>
              <a:rPr lang="vi-VN"/>
              <a:t>Illumination(hướng sáng)</a:t>
            </a:r>
          </a:p>
          <a:p>
            <a:pPr marL="457200" indent="-457200">
              <a:buFont typeface="+mj-lt"/>
              <a:buAutoNum type="arabicPeriod"/>
            </a:pPr>
            <a:r>
              <a:rPr lang="vi-VN"/>
              <a:t>Viewpoint(góc nhìn)</a:t>
            </a:r>
          </a:p>
        </p:txBody>
      </p:sp>
    </p:spTree>
    <p:extLst>
      <p:ext uri="{BB962C8B-B14F-4D97-AF65-F5344CB8AC3E}">
        <p14:creationId xmlns:p14="http://schemas.microsoft.com/office/powerpoint/2010/main" val="259785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Algorithm...</a:t>
            </a:r>
          </a:p>
        </p:txBody>
      </p:sp>
      <p:sp>
        <p:nvSpPr>
          <p:cNvPr id="3" name="Content Placeholder 2"/>
          <p:cNvSpPr>
            <a:spLocks noGrp="1"/>
          </p:cNvSpPr>
          <p:nvPr>
            <p:ph idx="1"/>
          </p:nvPr>
        </p:nvSpPr>
        <p:spPr/>
        <p:txBody>
          <a:bodyPr>
            <a:normAutofit/>
          </a:bodyPr>
          <a:lstStyle/>
          <a:p>
            <a:pPr marL="457200" indent="-457200">
              <a:buFont typeface="+mj-lt"/>
              <a:buAutoNum type="arabicParenR"/>
            </a:pPr>
            <a:r>
              <a:rPr lang="vi-VN"/>
              <a:t>Scale-Space Extrema Detection:</a:t>
            </a:r>
          </a:p>
          <a:p>
            <a:pPr marL="2065760" lvl="8" indent="-457200">
              <a:buFont typeface="+mj-lt"/>
              <a:buAutoNum type="arabicParenR"/>
            </a:pPr>
            <a:r>
              <a:rPr lang="vi-VN"/>
              <a:t>Constructing a scale space(Xây dựng không gian)</a:t>
            </a:r>
          </a:p>
          <a:p>
            <a:pPr marL="2065760" lvl="8" indent="-457200">
              <a:buFont typeface="+mj-lt"/>
              <a:buAutoNum type="arabicParenR"/>
            </a:pPr>
            <a:r>
              <a:rPr lang="vi-VN"/>
              <a:t>LoG Approximation (Laplacian of Gaussian)		</a:t>
            </a:r>
          </a:p>
          <a:p>
            <a:pPr marL="457200" indent="-457200">
              <a:buFont typeface="+mj-lt"/>
              <a:buAutoNum type="arabicParenR"/>
            </a:pPr>
            <a:r>
              <a:rPr lang="vi-VN"/>
              <a:t>Keypoint Localization:</a:t>
            </a:r>
          </a:p>
          <a:p>
            <a:pPr marL="2065760" lvl="8" indent="-457200">
              <a:buFont typeface="+mj-lt"/>
              <a:buAutoNum type="arabicParenR"/>
            </a:pPr>
            <a:r>
              <a:rPr lang="vi-VN"/>
              <a:t>Finding keypoints </a:t>
            </a:r>
          </a:p>
          <a:p>
            <a:pPr marL="2065760" lvl="8" indent="-457200">
              <a:buFont typeface="+mj-lt"/>
              <a:buAutoNum type="arabicParenR"/>
            </a:pPr>
            <a:r>
              <a:rPr lang="vi-VN"/>
              <a:t>Discarding Low-Contrast Keypoints</a:t>
            </a:r>
            <a:endParaRPr lang="en-US"/>
          </a:p>
          <a:p>
            <a:pPr marL="457200" indent="-457200">
              <a:buFont typeface="+mj-lt"/>
              <a:buAutoNum type="arabicParenR"/>
            </a:pPr>
            <a:r>
              <a:rPr lang="vi-VN"/>
              <a:t>Orientation Assignment</a:t>
            </a:r>
          </a:p>
          <a:p>
            <a:pPr marL="457200" indent="-457200">
              <a:buFont typeface="+mj-lt"/>
              <a:buAutoNum type="arabicParenR"/>
            </a:pPr>
            <a:r>
              <a:rPr lang="vi-VN"/>
              <a:t>Local Descriptor Creation</a:t>
            </a:r>
          </a:p>
          <a:p>
            <a:pPr marL="0" indent="0">
              <a:buNone/>
            </a:pPr>
            <a:endParaRPr lang="vi-VN"/>
          </a:p>
          <a:p>
            <a:pPr>
              <a:buFont typeface="Wingdings" panose="05000000000000000000" pitchFamily="2" charset="2"/>
              <a:buChar char="Ø"/>
            </a:pPr>
            <a:endParaRPr lang="vi-VN"/>
          </a:p>
        </p:txBody>
      </p:sp>
    </p:spTree>
    <p:extLst>
      <p:ext uri="{BB962C8B-B14F-4D97-AF65-F5344CB8AC3E}">
        <p14:creationId xmlns:p14="http://schemas.microsoft.com/office/powerpoint/2010/main" val="2445642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3576"/>
            <a:ext cx="10058400" cy="1450757"/>
          </a:xfrm>
        </p:spPr>
        <p:txBody>
          <a:bodyPr/>
          <a:lstStyle/>
          <a:p>
            <a:r>
              <a:rPr lang="vi-VN"/>
              <a:t>Space Scale:</a:t>
            </a:r>
          </a:p>
        </p:txBody>
      </p:sp>
      <p:sp>
        <p:nvSpPr>
          <p:cNvPr id="6" name="TextBox 5"/>
          <p:cNvSpPr txBox="1"/>
          <p:nvPr/>
        </p:nvSpPr>
        <p:spPr>
          <a:xfrm>
            <a:off x="4571998" y="5618380"/>
            <a:ext cx="5077327" cy="369332"/>
          </a:xfrm>
          <a:prstGeom prst="rect">
            <a:avLst/>
          </a:prstGeom>
          <a:noFill/>
        </p:spPr>
        <p:txBody>
          <a:bodyPr wrap="square" rtlCol="0">
            <a:spAutoFit/>
          </a:bodyPr>
          <a:lstStyle/>
          <a:p>
            <a:r>
              <a:rPr lang="vi-VN"/>
              <a:t>Generate by Gaussian Filter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7007" y="1782910"/>
            <a:ext cx="2204687" cy="1679762"/>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94" y="1782910"/>
            <a:ext cx="2204688" cy="16797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381" y="1782816"/>
            <a:ext cx="2204688" cy="167976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1069" y="1782816"/>
            <a:ext cx="2204688" cy="167976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202" y="3938524"/>
            <a:ext cx="2204688" cy="167976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007" y="3938524"/>
            <a:ext cx="2204688" cy="1679763"/>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1694" y="3938524"/>
            <a:ext cx="2204687" cy="1679762"/>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1947" y="3938524"/>
            <a:ext cx="2204689" cy="1679763"/>
          </a:xfrm>
          <a:prstGeom prst="rect">
            <a:avLst/>
          </a:prstGeom>
        </p:spPr>
      </p:pic>
    </p:spTree>
    <p:extLst>
      <p:ext uri="{BB962C8B-B14F-4D97-AF65-F5344CB8AC3E}">
        <p14:creationId xmlns:p14="http://schemas.microsoft.com/office/powerpoint/2010/main" val="151736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5561" y="3487945"/>
            <a:ext cx="9622858" cy="664831"/>
          </a:xfrm>
        </p:spPr>
        <p:txBody>
          <a:bodyPr>
            <a:normAutofit fontScale="90000"/>
          </a:bodyPr>
          <a:lstStyle/>
          <a:p>
            <a:pPr algn="ctr"/>
            <a:r>
              <a:rPr lang="vi-VN"/>
              <a:t>Scale Space </a:t>
            </a:r>
            <a:br>
              <a:rPr lang="vi-VN"/>
            </a:br>
            <a:r>
              <a:rPr lang="vi-VN"/>
              <a:t>in SIFT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256" y="275206"/>
            <a:ext cx="2656701" cy="122535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57" y="1500562"/>
            <a:ext cx="2656700" cy="122535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257" y="2725918"/>
            <a:ext cx="2656700" cy="122535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8257" y="3951274"/>
            <a:ext cx="2656700" cy="122535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8257" y="5176630"/>
            <a:ext cx="2656700" cy="122535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4954" y="274662"/>
            <a:ext cx="2334127" cy="12253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4956" y="1526291"/>
            <a:ext cx="2334127" cy="1199628"/>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4955" y="2725917"/>
            <a:ext cx="2334128" cy="1225357"/>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74956" y="3947521"/>
            <a:ext cx="2334128" cy="122910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74955" y="5172877"/>
            <a:ext cx="2334127" cy="122535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09082" y="280291"/>
            <a:ext cx="2000250" cy="1240371"/>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9081" y="1527623"/>
            <a:ext cx="2000250" cy="1203925"/>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9081" y="2725917"/>
            <a:ext cx="2000250" cy="122535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9081" y="3947521"/>
            <a:ext cx="2000250" cy="1229109"/>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09081" y="5176630"/>
            <a:ext cx="2000250" cy="1225356"/>
          </a:xfrm>
          <a:prstGeom prst="rect">
            <a:avLst/>
          </a:prstGeom>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02562" y="607426"/>
            <a:ext cx="1000125" cy="762000"/>
          </a:xfrm>
          <a:prstGeom prst="rect">
            <a:avLst/>
          </a:prstGeom>
        </p:spPr>
      </p:pic>
      <p:pic>
        <p:nvPicPr>
          <p:cNvPr id="24" name="Picture 2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02562" y="1788539"/>
            <a:ext cx="1000125" cy="762000"/>
          </a:xfrm>
          <a:prstGeom prst="rect">
            <a:avLst/>
          </a:prstGeom>
        </p:spPr>
      </p:pic>
      <p:pic>
        <p:nvPicPr>
          <p:cNvPr id="25" name="Picture 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26626" y="2969652"/>
            <a:ext cx="1000125" cy="762000"/>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26626" y="4240522"/>
            <a:ext cx="1000125" cy="762000"/>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26626" y="5404555"/>
            <a:ext cx="1000125" cy="762000"/>
          </a:xfrm>
          <a:prstGeom prst="rect">
            <a:avLst/>
          </a:prstGeom>
        </p:spPr>
      </p:pic>
      <p:sp>
        <p:nvSpPr>
          <p:cNvPr id="28" name="Content Placeholder 27"/>
          <p:cNvSpPr>
            <a:spLocks noGrp="1"/>
          </p:cNvSpPr>
          <p:nvPr>
            <p:ph idx="1"/>
          </p:nvPr>
        </p:nvSpPr>
        <p:spPr/>
        <p:txBody>
          <a:bodyPr/>
          <a:lstStyle/>
          <a:p>
            <a:endParaRPr lang="vi-VN"/>
          </a:p>
        </p:txBody>
      </p:sp>
      <p:sp>
        <p:nvSpPr>
          <p:cNvPr id="29" name="TextBox 28"/>
          <p:cNvSpPr txBox="1"/>
          <p:nvPr/>
        </p:nvSpPr>
        <p:spPr>
          <a:xfrm>
            <a:off x="2273215" y="-22255"/>
            <a:ext cx="1816768" cy="369332"/>
          </a:xfrm>
          <a:prstGeom prst="rect">
            <a:avLst/>
          </a:prstGeom>
          <a:noFill/>
        </p:spPr>
        <p:txBody>
          <a:bodyPr wrap="square" rtlCol="0">
            <a:spAutoFit/>
          </a:bodyPr>
          <a:lstStyle/>
          <a:p>
            <a:r>
              <a:rPr lang="vi-VN"/>
              <a:t>Octaves 1</a:t>
            </a:r>
          </a:p>
        </p:txBody>
      </p:sp>
      <p:sp>
        <p:nvSpPr>
          <p:cNvPr id="30" name="TextBox 29"/>
          <p:cNvSpPr txBox="1"/>
          <p:nvPr/>
        </p:nvSpPr>
        <p:spPr>
          <a:xfrm>
            <a:off x="4737803" y="-33134"/>
            <a:ext cx="1816768" cy="369332"/>
          </a:xfrm>
          <a:prstGeom prst="rect">
            <a:avLst/>
          </a:prstGeom>
          <a:noFill/>
        </p:spPr>
        <p:txBody>
          <a:bodyPr wrap="square" rtlCol="0">
            <a:spAutoFit/>
          </a:bodyPr>
          <a:lstStyle/>
          <a:p>
            <a:r>
              <a:rPr lang="vi-VN"/>
              <a:t>Octaves 2</a:t>
            </a:r>
          </a:p>
        </p:txBody>
      </p:sp>
      <p:sp>
        <p:nvSpPr>
          <p:cNvPr id="31" name="TextBox 30"/>
          <p:cNvSpPr txBox="1"/>
          <p:nvPr/>
        </p:nvSpPr>
        <p:spPr>
          <a:xfrm>
            <a:off x="6945594" y="-74000"/>
            <a:ext cx="1816768" cy="369332"/>
          </a:xfrm>
          <a:prstGeom prst="rect">
            <a:avLst/>
          </a:prstGeom>
          <a:noFill/>
        </p:spPr>
        <p:txBody>
          <a:bodyPr wrap="square" rtlCol="0">
            <a:spAutoFit/>
          </a:bodyPr>
          <a:lstStyle/>
          <a:p>
            <a:r>
              <a:rPr lang="vi-VN"/>
              <a:t>Octaves 3</a:t>
            </a:r>
          </a:p>
        </p:txBody>
      </p:sp>
      <p:sp>
        <p:nvSpPr>
          <p:cNvPr id="32" name="TextBox 31"/>
          <p:cNvSpPr txBox="1"/>
          <p:nvPr/>
        </p:nvSpPr>
        <p:spPr>
          <a:xfrm>
            <a:off x="8405310" y="-99658"/>
            <a:ext cx="1816768" cy="369332"/>
          </a:xfrm>
          <a:prstGeom prst="rect">
            <a:avLst/>
          </a:prstGeom>
          <a:noFill/>
        </p:spPr>
        <p:txBody>
          <a:bodyPr wrap="square" rtlCol="0">
            <a:spAutoFit/>
          </a:bodyPr>
          <a:lstStyle/>
          <a:p>
            <a:r>
              <a:rPr lang="vi-VN"/>
              <a:t>Octaves 4</a:t>
            </a:r>
          </a:p>
        </p:txBody>
      </p:sp>
    </p:spTree>
    <p:extLst>
      <p:ext uri="{BB962C8B-B14F-4D97-AF65-F5344CB8AC3E}">
        <p14:creationId xmlns:p14="http://schemas.microsoft.com/office/powerpoint/2010/main" val="2821052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2. LoG Approximations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a:t> Sử dụng những hình ảnh trên để tạo ra bộ hình ảnh khác(DOG).</a:t>
            </a:r>
          </a:p>
          <a:p>
            <a:pPr>
              <a:buFont typeface="Arial" panose="020B0604020202020204" pitchFamily="34" charset="0"/>
              <a:buChar char="•"/>
            </a:pPr>
            <a:r>
              <a:rPr lang="en-US"/>
              <a:t> Những DOG này sẽ phù hợp với việc tìm các điểm chính trong ảnh.</a:t>
            </a:r>
          </a:p>
          <a:p>
            <a:pPr>
              <a:buFont typeface="Arial" panose="020B0604020202020204" pitchFamily="34" charset="0"/>
              <a:buChar char="•"/>
            </a:pPr>
            <a:r>
              <a:rPr lang="en-US"/>
              <a:t> Các bước thực hiện: </a:t>
            </a:r>
          </a:p>
          <a:p>
            <a:pPr marL="1149858" lvl="4" indent="-400050">
              <a:buFont typeface="+mj-lt"/>
              <a:buAutoNum type="romanLcPeriod"/>
            </a:pPr>
            <a:r>
              <a:rPr lang="en-US"/>
              <a:t>Lấy 1 bức ảnh và làm mờ</a:t>
            </a:r>
          </a:p>
          <a:p>
            <a:pPr marL="1149858" lvl="4" indent="-400050">
              <a:buFont typeface="+mj-lt"/>
              <a:buAutoNum type="romanLcPeriod"/>
            </a:pPr>
            <a:r>
              <a:rPr lang="en-US"/>
              <a:t>SỬ dụng hàm laplacian</a:t>
            </a:r>
          </a:p>
          <a:p>
            <a:pPr marL="1149858" lvl="4" indent="-400050">
              <a:buFont typeface="+mj-lt"/>
              <a:buAutoNum type="romanLcPeriod"/>
            </a:pPr>
            <a:r>
              <a:rPr lang="en-US"/>
              <a:t>Định vị các cạnh và góc trên hình ảnh</a:t>
            </a:r>
          </a:p>
        </p:txBody>
      </p:sp>
    </p:spTree>
    <p:extLst>
      <p:ext uri="{BB962C8B-B14F-4D97-AF65-F5344CB8AC3E}">
        <p14:creationId xmlns:p14="http://schemas.microsoft.com/office/powerpoint/2010/main" val="289885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09" y="1179612"/>
            <a:ext cx="1958040" cy="173736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51" y="1179612"/>
            <a:ext cx="1958040" cy="17373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471" y="1179612"/>
            <a:ext cx="1958040" cy="17373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6859" y="1179612"/>
            <a:ext cx="1958040" cy="173736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9026" y="1179612"/>
            <a:ext cx="1958040" cy="1721853"/>
          </a:xfrm>
          <a:prstGeom prst="rect">
            <a:avLst/>
          </a:prstGeom>
        </p:spPr>
      </p:pic>
      <p:sp>
        <p:nvSpPr>
          <p:cNvPr id="9" name="TextBox 8"/>
          <p:cNvSpPr txBox="1"/>
          <p:nvPr/>
        </p:nvSpPr>
        <p:spPr>
          <a:xfrm>
            <a:off x="635403" y="746165"/>
            <a:ext cx="1696034" cy="369332"/>
          </a:xfrm>
          <a:prstGeom prst="rect">
            <a:avLst/>
          </a:prstGeom>
          <a:noFill/>
        </p:spPr>
        <p:txBody>
          <a:bodyPr wrap="square" rtlCol="0">
            <a:spAutoFit/>
          </a:bodyPr>
          <a:lstStyle/>
          <a:p>
            <a:r>
              <a:rPr lang="vi-VN"/>
              <a:t>Laplacian 1</a:t>
            </a:r>
          </a:p>
        </p:txBody>
      </p:sp>
      <p:sp>
        <p:nvSpPr>
          <p:cNvPr id="10" name="TextBox 9"/>
          <p:cNvSpPr txBox="1"/>
          <p:nvPr/>
        </p:nvSpPr>
        <p:spPr>
          <a:xfrm>
            <a:off x="2982438" y="746165"/>
            <a:ext cx="1696034" cy="369332"/>
          </a:xfrm>
          <a:prstGeom prst="rect">
            <a:avLst/>
          </a:prstGeom>
          <a:noFill/>
        </p:spPr>
        <p:txBody>
          <a:bodyPr wrap="square" rtlCol="0">
            <a:spAutoFit/>
          </a:bodyPr>
          <a:lstStyle/>
          <a:p>
            <a:r>
              <a:rPr lang="vi-VN"/>
              <a:t>Laplacian 2</a:t>
            </a:r>
          </a:p>
        </p:txBody>
      </p:sp>
      <p:sp>
        <p:nvSpPr>
          <p:cNvPr id="11" name="TextBox 10"/>
          <p:cNvSpPr txBox="1"/>
          <p:nvPr/>
        </p:nvSpPr>
        <p:spPr>
          <a:xfrm>
            <a:off x="5467606" y="760854"/>
            <a:ext cx="1696034" cy="369332"/>
          </a:xfrm>
          <a:prstGeom prst="rect">
            <a:avLst/>
          </a:prstGeom>
          <a:noFill/>
        </p:spPr>
        <p:txBody>
          <a:bodyPr wrap="square" rtlCol="0">
            <a:spAutoFit/>
          </a:bodyPr>
          <a:lstStyle/>
          <a:p>
            <a:r>
              <a:rPr lang="vi-VN"/>
              <a:t>Laplacian 3</a:t>
            </a:r>
          </a:p>
        </p:txBody>
      </p:sp>
      <p:sp>
        <p:nvSpPr>
          <p:cNvPr id="12" name="TextBox 11"/>
          <p:cNvSpPr txBox="1"/>
          <p:nvPr/>
        </p:nvSpPr>
        <p:spPr>
          <a:xfrm>
            <a:off x="7849319" y="762182"/>
            <a:ext cx="1696034" cy="369332"/>
          </a:xfrm>
          <a:prstGeom prst="rect">
            <a:avLst/>
          </a:prstGeom>
          <a:noFill/>
        </p:spPr>
        <p:txBody>
          <a:bodyPr wrap="square" rtlCol="0">
            <a:spAutoFit/>
          </a:bodyPr>
          <a:lstStyle/>
          <a:p>
            <a:r>
              <a:rPr lang="vi-VN"/>
              <a:t>Laplacian 4</a:t>
            </a:r>
          </a:p>
        </p:txBody>
      </p:sp>
      <p:sp>
        <p:nvSpPr>
          <p:cNvPr id="13" name="TextBox 12"/>
          <p:cNvSpPr txBox="1"/>
          <p:nvPr/>
        </p:nvSpPr>
        <p:spPr>
          <a:xfrm>
            <a:off x="10231032" y="760854"/>
            <a:ext cx="1696034" cy="369332"/>
          </a:xfrm>
          <a:prstGeom prst="rect">
            <a:avLst/>
          </a:prstGeom>
          <a:noFill/>
        </p:spPr>
        <p:txBody>
          <a:bodyPr wrap="square" rtlCol="0">
            <a:spAutoFit/>
          </a:bodyPr>
          <a:lstStyle/>
          <a:p>
            <a:r>
              <a:rPr lang="vi-VN"/>
              <a:t>Laplacian 5</a:t>
            </a:r>
          </a:p>
        </p:txBody>
      </p:sp>
      <p:cxnSp>
        <p:nvCxnSpPr>
          <p:cNvPr id="14" name="Straight Arrow Connector 13"/>
          <p:cNvCxnSpPr/>
          <p:nvPr/>
        </p:nvCxnSpPr>
        <p:spPr>
          <a:xfrm flipH="1">
            <a:off x="2792472" y="2932961"/>
            <a:ext cx="857037" cy="85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320370" y="2981087"/>
            <a:ext cx="824630" cy="75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0605" y="3348398"/>
            <a:ext cx="396262"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t>
            </a: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9766" y="4340477"/>
            <a:ext cx="2241790" cy="1708030"/>
          </a:xfrm>
          <a:prstGeom prst="rect">
            <a:avLst/>
          </a:prstGeom>
        </p:spPr>
      </p:pic>
      <p:cxnSp>
        <p:nvCxnSpPr>
          <p:cNvPr id="26" name="Straight Arrow Connector 25"/>
          <p:cNvCxnSpPr/>
          <p:nvPr/>
        </p:nvCxnSpPr>
        <p:spPr>
          <a:xfrm>
            <a:off x="2468736" y="3982453"/>
            <a:ext cx="0" cy="2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360852" y="2929521"/>
            <a:ext cx="857037" cy="85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822247" y="2986585"/>
            <a:ext cx="824630" cy="75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794209" y="3357248"/>
            <a:ext cx="396262"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t>
            </a:r>
          </a:p>
        </p:txBody>
      </p:sp>
      <p:cxnSp>
        <p:nvCxnSpPr>
          <p:cNvPr id="32" name="Straight Arrow Connector 31"/>
          <p:cNvCxnSpPr/>
          <p:nvPr/>
        </p:nvCxnSpPr>
        <p:spPr>
          <a:xfrm>
            <a:off x="4992340" y="3999635"/>
            <a:ext cx="0" cy="2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7970018" y="2929521"/>
            <a:ext cx="857037" cy="85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97916" y="2977647"/>
            <a:ext cx="824630" cy="75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48151" y="3344958"/>
            <a:ext cx="396262"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t>
            </a:r>
          </a:p>
        </p:txBody>
      </p:sp>
      <p:cxnSp>
        <p:nvCxnSpPr>
          <p:cNvPr id="36" name="Straight Arrow Connector 35"/>
          <p:cNvCxnSpPr/>
          <p:nvPr/>
        </p:nvCxnSpPr>
        <p:spPr>
          <a:xfrm>
            <a:off x="7646282" y="3979013"/>
            <a:ext cx="0" cy="2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419735" y="2950143"/>
            <a:ext cx="857037" cy="85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947633" y="2998269"/>
            <a:ext cx="824630" cy="75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897868" y="3365580"/>
            <a:ext cx="396262"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t>
            </a:r>
          </a:p>
        </p:txBody>
      </p:sp>
      <p:cxnSp>
        <p:nvCxnSpPr>
          <p:cNvPr id="40" name="Straight Arrow Connector 39"/>
          <p:cNvCxnSpPr/>
          <p:nvPr/>
        </p:nvCxnSpPr>
        <p:spPr>
          <a:xfrm>
            <a:off x="10095999" y="3999635"/>
            <a:ext cx="0" cy="23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1445" y="4333936"/>
            <a:ext cx="2241790" cy="1708030"/>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7916" y="4333936"/>
            <a:ext cx="2201291" cy="1677174"/>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8832" y="4333936"/>
            <a:ext cx="2237940" cy="1705097"/>
          </a:xfrm>
          <a:prstGeom prst="rect">
            <a:avLst/>
          </a:prstGeom>
        </p:spPr>
      </p:pic>
      <p:sp>
        <p:nvSpPr>
          <p:cNvPr id="44" name="TextBox 43"/>
          <p:cNvSpPr txBox="1"/>
          <p:nvPr/>
        </p:nvSpPr>
        <p:spPr>
          <a:xfrm>
            <a:off x="350009" y="132347"/>
            <a:ext cx="4642331" cy="369332"/>
          </a:xfrm>
          <a:prstGeom prst="rect">
            <a:avLst/>
          </a:prstGeom>
          <a:noFill/>
        </p:spPr>
        <p:txBody>
          <a:bodyPr wrap="square" rtlCol="0">
            <a:spAutoFit/>
          </a:bodyPr>
          <a:lstStyle/>
          <a:p>
            <a:r>
              <a:rPr lang="en-US"/>
              <a:t>Các hình ảnh laplace sau được tạo bởi octave 1: </a:t>
            </a:r>
            <a:endParaRPr lang="vi-VN"/>
          </a:p>
        </p:txBody>
      </p:sp>
      <p:sp>
        <p:nvSpPr>
          <p:cNvPr id="45" name="TextBox 44"/>
          <p:cNvSpPr txBox="1"/>
          <p:nvPr/>
        </p:nvSpPr>
        <p:spPr>
          <a:xfrm>
            <a:off x="363521" y="4987857"/>
            <a:ext cx="815285" cy="369332"/>
          </a:xfrm>
          <a:prstGeom prst="rect">
            <a:avLst/>
          </a:prstGeom>
          <a:noFill/>
        </p:spPr>
        <p:txBody>
          <a:bodyPr wrap="square" rtlCol="0">
            <a:spAutoFit/>
          </a:bodyPr>
          <a:lstStyle/>
          <a:p>
            <a:r>
              <a:rPr lang="en-US"/>
              <a:t>DOG:</a:t>
            </a:r>
            <a:endParaRPr lang="vi-VN"/>
          </a:p>
        </p:txBody>
      </p:sp>
    </p:spTree>
    <p:extLst>
      <p:ext uri="{BB962C8B-B14F-4D97-AF65-F5344CB8AC3E}">
        <p14:creationId xmlns:p14="http://schemas.microsoft.com/office/powerpoint/2010/main" val="281283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3. Keypoint Localization:</a:t>
            </a:r>
          </a:p>
        </p:txBody>
      </p:sp>
      <p:sp>
        <p:nvSpPr>
          <p:cNvPr id="5" name="Content Placeholder 4"/>
          <p:cNvSpPr>
            <a:spLocks noGrp="1"/>
          </p:cNvSpPr>
          <p:nvPr>
            <p:ph idx="1"/>
          </p:nvPr>
        </p:nvSpPr>
        <p:spPr/>
        <p:txBody>
          <a:bodyPr/>
          <a:lstStyle/>
          <a:p>
            <a:r>
              <a:rPr lang="vi-VN"/>
              <a:t>There are 3 steps to do:</a:t>
            </a:r>
          </a:p>
          <a:p>
            <a:pPr marL="514350" indent="-514350">
              <a:buFont typeface="+mj-lt"/>
              <a:buAutoNum type="romanLcPeriod"/>
            </a:pPr>
            <a:r>
              <a:rPr lang="en-US"/>
              <a:t>Compute the subpixel location of each keypoint</a:t>
            </a:r>
          </a:p>
          <a:p>
            <a:pPr marL="514350" indent="-514350">
              <a:buFont typeface="+mj-lt"/>
              <a:buAutoNum type="romanLcPeriod"/>
            </a:pPr>
            <a:r>
              <a:rPr lang="en-US"/>
              <a:t>Throw out that keypoint if it’s scale-space value at the subpixel is below a threshold</a:t>
            </a:r>
          </a:p>
          <a:p>
            <a:pPr marL="514350" indent="-514350">
              <a:buFont typeface="+mj-lt"/>
              <a:buAutoNum type="romanLcPeriod"/>
            </a:pPr>
            <a:r>
              <a:rPr lang="en-US"/>
              <a:t>Eliminate keypoints on edges using the Hessian around each subpixel keypoint</a:t>
            </a:r>
            <a:endParaRPr lang="vi-VN"/>
          </a:p>
        </p:txBody>
      </p:sp>
    </p:spTree>
    <p:extLst>
      <p:ext uri="{BB962C8B-B14F-4D97-AF65-F5344CB8AC3E}">
        <p14:creationId xmlns:p14="http://schemas.microsoft.com/office/powerpoint/2010/main" val="171060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Locate maxima/minima in DoG images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1113" y="1919288"/>
            <a:ext cx="4610100" cy="3876675"/>
          </a:xfrm>
        </p:spPr>
      </p:pic>
    </p:spTree>
    <p:extLst>
      <p:ext uri="{BB962C8B-B14F-4D97-AF65-F5344CB8AC3E}">
        <p14:creationId xmlns:p14="http://schemas.microsoft.com/office/powerpoint/2010/main" val="8248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Subpixel Localization:</a:t>
            </a:r>
            <a:br>
              <a:rPr lang="vi-VN"/>
            </a:br>
            <a:endParaRPr lang="vi-VN"/>
          </a:p>
        </p:txBody>
      </p:sp>
      <p:sp>
        <p:nvSpPr>
          <p:cNvPr id="5" name="Content Placeholder 4"/>
          <p:cNvSpPr>
            <a:spLocks noGrp="1"/>
          </p:cNvSpPr>
          <p:nvPr>
            <p:ph idx="1"/>
          </p:nvPr>
        </p:nvSpPr>
        <p:spPr/>
        <p:txBody>
          <a:bodyPr/>
          <a:lstStyle/>
          <a:p>
            <a:r>
              <a:rPr lang="vi-VN"/>
              <a:t>Trong nhiều hình ảnh, độ phân giải không đủ tốt để tìm các điểm khóa ổn định, tức là ở cùng một vị trí trong nhiều hình ảnh trong nhiều điều kiện.Do đó, những người sáng tạo của SIFT sử dụng second_order Taylor expansion của DoG octaves để tiếp tục chia vùng từng điểm quan trọng.</a:t>
            </a:r>
          </a:p>
        </p:txBody>
      </p:sp>
    </p:spTree>
    <p:extLst>
      <p:ext uri="{BB962C8B-B14F-4D97-AF65-F5344CB8AC3E}">
        <p14:creationId xmlns:p14="http://schemas.microsoft.com/office/powerpoint/2010/main" val="140526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3359" y="286603"/>
            <a:ext cx="8178914" cy="5163702"/>
          </a:xfrm>
        </p:spPr>
      </p:pic>
    </p:spTree>
    <p:extLst>
      <p:ext uri="{BB962C8B-B14F-4D97-AF65-F5344CB8AC3E}">
        <p14:creationId xmlns:p14="http://schemas.microsoft.com/office/powerpoint/2010/main" val="2748680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8:</a:t>
            </a:r>
          </a:p>
        </p:txBody>
      </p:sp>
      <p:sp>
        <p:nvSpPr>
          <p:cNvPr id="3" name="Content Placeholder 2"/>
          <p:cNvSpPr>
            <a:spLocks noGrp="1"/>
          </p:cNvSpPr>
          <p:nvPr>
            <p:ph idx="1"/>
          </p:nvPr>
        </p:nvSpPr>
        <p:spPr/>
        <p:txBody>
          <a:bodyPr/>
          <a:lstStyle/>
          <a:p>
            <a:r>
              <a:rPr lang="en-US"/>
              <a:t>1. Ho Ngoc Ton 		– 18521516</a:t>
            </a:r>
          </a:p>
          <a:p>
            <a:r>
              <a:rPr lang="en-US"/>
              <a:t>2. Le Truong Hoang Phuc	– 18521253</a:t>
            </a:r>
          </a:p>
          <a:p>
            <a:r>
              <a:rPr lang="en-US"/>
              <a:t>3. Nguyen Minh Son 	– 18521349</a:t>
            </a:r>
          </a:p>
          <a:p>
            <a:r>
              <a:rPr lang="en-US"/>
              <a:t>4. Nguyen Duy Phuc 	– 18521255</a:t>
            </a:r>
          </a:p>
        </p:txBody>
      </p:sp>
    </p:spTree>
    <p:extLst>
      <p:ext uri="{BB962C8B-B14F-4D97-AF65-F5344CB8AC3E}">
        <p14:creationId xmlns:p14="http://schemas.microsoft.com/office/powerpoint/2010/main" val="3856596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Discarding Low-Contrast Keypoints</a:t>
            </a:r>
            <a:br>
              <a:rPr lang="vi-VN"/>
            </a:br>
            <a:endParaRPr lang="vi-VN"/>
          </a:p>
        </p:txBody>
      </p:sp>
      <p:sp>
        <p:nvSpPr>
          <p:cNvPr id="3" name="Content Placeholder 2"/>
          <p:cNvSpPr>
            <a:spLocks noGrp="1"/>
          </p:cNvSpPr>
          <p:nvPr>
            <p:ph idx="1"/>
          </p:nvPr>
        </p:nvSpPr>
        <p:spPr/>
        <p:txBody>
          <a:bodyPr/>
          <a:lstStyle/>
          <a:p>
            <a:r>
              <a:rPr lang="vi-VN"/>
              <a:t>Eliminating Edge Responses:</a:t>
            </a:r>
          </a:p>
          <a:p>
            <a:r>
              <a:rPr lang="vi-VN"/>
              <a:t>Scale-normalized LoG sẽ tạo ra các phản hồi có độ tương phản cao ở cả hai góc cũng như các cạnh. Tuy nhiên, các điểm chính trên các cạnh nên bị loại bỏ vì hướng của chúng không rõ ràng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02" y="3344969"/>
            <a:ext cx="5895975" cy="2524125"/>
          </a:xfrm>
          <a:prstGeom prst="rect">
            <a:avLst/>
          </a:prstGeom>
        </p:spPr>
      </p:pic>
    </p:spTree>
    <p:extLst>
      <p:ext uri="{BB962C8B-B14F-4D97-AF65-F5344CB8AC3E}">
        <p14:creationId xmlns:p14="http://schemas.microsoft.com/office/powerpoint/2010/main" val="319262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Orientation Assignment:</a:t>
            </a:r>
          </a:p>
        </p:txBody>
      </p:sp>
      <p:sp>
        <p:nvSpPr>
          <p:cNvPr id="3" name="Content Placeholder 2"/>
          <p:cNvSpPr>
            <a:spLocks noGrp="1"/>
          </p:cNvSpPr>
          <p:nvPr>
            <p:ph idx="1"/>
          </p:nvPr>
        </p:nvSpPr>
        <p:spPr/>
        <p:txBody>
          <a:bodyPr/>
          <a:lstStyle/>
          <a:p>
            <a:pPr>
              <a:buFont typeface="Arial" panose="020B0604020202020204" pitchFamily="34" charset="0"/>
              <a:buChar char="•"/>
            </a:pPr>
            <a:r>
              <a:rPr lang="vi-VN"/>
              <a:t> Ý tưởng là thu thập các hướng gradient và độ lớn xung quanh keypoints.</a:t>
            </a:r>
          </a:p>
          <a:p>
            <a:pPr>
              <a:buFont typeface="Arial" panose="020B0604020202020204" pitchFamily="34" charset="0"/>
              <a:buChar char="•"/>
            </a:pPr>
            <a:r>
              <a:rPr lang="vi-VN"/>
              <a:t> Sau đó, chúng tôi tìm ra keypoints nổi bật nhất (các) định hướng trong vùng đó.</a:t>
            </a:r>
          </a:p>
          <a:p>
            <a:pPr>
              <a:buFont typeface="Arial" panose="020B0604020202020204" pitchFamily="34" charset="0"/>
              <a:buChar char="•"/>
            </a:pPr>
            <a:r>
              <a:rPr lang="vi-VN"/>
              <a:t> Gán định hướng này cho keypoints.</a:t>
            </a:r>
          </a:p>
        </p:txBody>
      </p:sp>
    </p:spTree>
    <p:extLst>
      <p:ext uri="{BB962C8B-B14F-4D97-AF65-F5344CB8AC3E}">
        <p14:creationId xmlns:p14="http://schemas.microsoft.com/office/powerpoint/2010/main" val="9539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786865"/>
          </a:xfrm>
        </p:spPr>
        <p:txBody>
          <a:bodyPr/>
          <a:lstStyle/>
          <a:p>
            <a:r>
              <a:rPr lang="vi-VN"/>
              <a:t>The Details: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3336" y="786865"/>
            <a:ext cx="7790443" cy="5433462"/>
          </a:xfrm>
        </p:spPr>
      </p:pic>
    </p:spTree>
    <p:extLst>
      <p:ext uri="{BB962C8B-B14F-4D97-AF65-F5344CB8AC3E}">
        <p14:creationId xmlns:p14="http://schemas.microsoft.com/office/powerpoint/2010/main" val="384574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Histogram: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7082" y="589547"/>
            <a:ext cx="5958840" cy="5183187"/>
          </a:xfrm>
        </p:spPr>
      </p:pic>
    </p:spTree>
    <p:extLst>
      <p:ext uri="{BB962C8B-B14F-4D97-AF65-F5344CB8AC3E}">
        <p14:creationId xmlns:p14="http://schemas.microsoft.com/office/powerpoint/2010/main" val="62295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2245"/>
            <a:ext cx="10058400" cy="1450757"/>
          </a:xfrm>
        </p:spPr>
        <p:txBody>
          <a:bodyPr/>
          <a:lstStyle/>
          <a:p>
            <a:r>
              <a:rPr lang="vi-VN"/>
              <a:t>Local Descriptor Creation</a:t>
            </a:r>
            <a:br>
              <a:rPr lang="vi-VN"/>
            </a:br>
            <a:endParaRPr lang="vi-VN"/>
          </a:p>
        </p:txBody>
      </p:sp>
      <p:sp>
        <p:nvSpPr>
          <p:cNvPr id="3" name="Content Placeholder 2"/>
          <p:cNvSpPr>
            <a:spLocks noGrp="1"/>
          </p:cNvSpPr>
          <p:nvPr>
            <p:ph idx="1"/>
          </p:nvPr>
        </p:nvSpPr>
        <p:spPr/>
        <p:txBody>
          <a:bodyPr/>
          <a:lstStyle/>
          <a:p>
            <a:pPr marL="514350" indent="-514350">
              <a:buFont typeface="+mj-lt"/>
              <a:buAutoNum type="romanLcPeriod"/>
            </a:pPr>
            <a:r>
              <a:rPr lang="en-US"/>
              <a:t>Create the local descriptors for each keypoint</a:t>
            </a:r>
          </a:p>
          <a:p>
            <a:pPr marL="514350" indent="-514350">
              <a:buFont typeface="+mj-lt"/>
              <a:buAutoNum type="romanLcPeriod"/>
            </a:pPr>
            <a:r>
              <a:rPr lang="en-US"/>
              <a:t>Use the Histogram of Gradients method to create a feature vector from the surroundings of each keypoint</a:t>
            </a:r>
          </a:p>
          <a:p>
            <a:pPr marL="514350" indent="-514350">
              <a:buFont typeface="+mj-lt"/>
              <a:buAutoNum type="romanLcPeriod"/>
            </a:pPr>
            <a:r>
              <a:rPr lang="en-US"/>
              <a:t>Final feature vector is then normalized, thresholded, and renormalized</a:t>
            </a:r>
            <a:endParaRPr lang="vi-VN"/>
          </a:p>
        </p:txBody>
      </p:sp>
    </p:spTree>
    <p:extLst>
      <p:ext uri="{BB962C8B-B14F-4D97-AF65-F5344CB8AC3E}">
        <p14:creationId xmlns:p14="http://schemas.microsoft.com/office/powerpoint/2010/main" val="326126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9200" y="2010277"/>
            <a:ext cx="8056185" cy="3127208"/>
          </a:xfrm>
        </p:spPr>
      </p:pic>
    </p:spTree>
    <p:extLst>
      <p:ext uri="{BB962C8B-B14F-4D97-AF65-F5344CB8AC3E}">
        <p14:creationId xmlns:p14="http://schemas.microsoft.com/office/powerpoint/2010/main" val="106441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188" y="-355948"/>
            <a:ext cx="10058400" cy="1450757"/>
          </a:xfrm>
        </p:spPr>
        <p:txBody>
          <a:bodyPr/>
          <a:lstStyle/>
          <a:p>
            <a:r>
              <a:rPr lang="en-US"/>
              <a:t>Feature Matching:</a:t>
            </a:r>
            <a:endParaRPr lang="vi-VN"/>
          </a:p>
        </p:txBody>
      </p:sp>
      <p:sp>
        <p:nvSpPr>
          <p:cNvPr id="3" name="Content Placeholder 2"/>
          <p:cNvSpPr>
            <a:spLocks noGrp="1"/>
          </p:cNvSpPr>
          <p:nvPr>
            <p:ph idx="1"/>
          </p:nvPr>
        </p:nvSpPr>
        <p:spPr/>
        <p:txBody>
          <a:bodyPr/>
          <a:lstStyle/>
          <a:p>
            <a:pPr marL="0" indent="0">
              <a:buNone/>
            </a:pPr>
            <a:r>
              <a:rPr lang="en-US"/>
              <a:t>Đóng 1 vai trò quan trọng, có nhiều công dụng:</a:t>
            </a:r>
          </a:p>
          <a:p>
            <a:pPr marL="457200" indent="-457200">
              <a:buFont typeface="+mj-lt"/>
              <a:buAutoNum type="arabicPeriod"/>
            </a:pPr>
            <a:r>
              <a:rPr lang="en-US"/>
              <a:t>Structure from motion</a:t>
            </a:r>
          </a:p>
          <a:p>
            <a:pPr marL="457200" indent="-457200">
              <a:buFont typeface="+mj-lt"/>
              <a:buAutoNum type="arabicPeriod"/>
            </a:pPr>
            <a:r>
              <a:rPr lang="en-US"/>
              <a:t>Image retrieval</a:t>
            </a:r>
          </a:p>
          <a:p>
            <a:pPr marL="457200" indent="-457200">
              <a:buFont typeface="+mj-lt"/>
              <a:buAutoNum type="arabicPeriod"/>
            </a:pPr>
            <a:r>
              <a:rPr lang="en-US"/>
              <a:t>Object detection</a:t>
            </a:r>
          </a:p>
          <a:p>
            <a:pPr marL="457200" indent="-457200">
              <a:buFont typeface="+mj-lt"/>
              <a:buAutoNum type="arabicPeriod"/>
            </a:pPr>
            <a:r>
              <a:rPr lang="en-US"/>
              <a:t>Vv..</a:t>
            </a:r>
          </a:p>
          <a:p>
            <a:pPr marL="457200" indent="-457200">
              <a:buFont typeface="+mj-lt"/>
              <a:buAutoNum type="arabicPeriod"/>
            </a:pPr>
            <a:r>
              <a:rPr lang="vi-VN"/>
              <a:t>Feature detection and matching.</a:t>
            </a:r>
            <a:endParaRPr lang="en-US"/>
          </a:p>
          <a:p>
            <a:pPr>
              <a:buFont typeface="Wingdings" panose="05000000000000000000" pitchFamily="2" charset="2"/>
              <a:buChar char="Ø"/>
            </a:pPr>
            <a:endParaRPr lang="vi-VN"/>
          </a:p>
        </p:txBody>
      </p:sp>
      <p:sp>
        <p:nvSpPr>
          <p:cNvPr id="4" name="Title 1"/>
          <p:cNvSpPr txBox="1">
            <a:spLocks/>
          </p:cNvSpPr>
          <p:nvPr/>
        </p:nvSpPr>
        <p:spPr>
          <a:xfrm>
            <a:off x="854265" y="394977"/>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vi-VN"/>
              <a:t>Introduction:</a:t>
            </a:r>
          </a:p>
        </p:txBody>
      </p:sp>
    </p:spTree>
    <p:extLst>
      <p:ext uri="{BB962C8B-B14F-4D97-AF65-F5344CB8AC3E}">
        <p14:creationId xmlns:p14="http://schemas.microsoft.com/office/powerpoint/2010/main" val="14108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Feature:</a:t>
            </a:r>
            <a:br>
              <a:rPr lang="vi-VN"/>
            </a:br>
            <a:endParaRPr lang="vi-VN"/>
          </a:p>
        </p:txBody>
      </p:sp>
      <p:sp>
        <p:nvSpPr>
          <p:cNvPr id="3" name="Content Placeholder 2"/>
          <p:cNvSpPr>
            <a:spLocks noGrp="1"/>
          </p:cNvSpPr>
          <p:nvPr>
            <p:ph idx="1"/>
          </p:nvPr>
        </p:nvSpPr>
        <p:spPr/>
        <p:txBody>
          <a:bodyPr/>
          <a:lstStyle/>
          <a:p>
            <a:r>
              <a:rPr lang="en-US"/>
              <a:t>Classified into two main categories:</a:t>
            </a:r>
            <a:endParaRPr lang="vi-VN"/>
          </a:p>
          <a:p>
            <a:pPr marL="457200" indent="-457200">
              <a:buFont typeface="+mj-lt"/>
              <a:buAutoNum type="arabicParenR"/>
            </a:pPr>
            <a:r>
              <a:rPr lang="en-US"/>
              <a:t>The features that are in specific locations of the images</a:t>
            </a:r>
          </a:p>
          <a:p>
            <a:pPr marL="457200" indent="-457200">
              <a:buFont typeface="+mj-lt"/>
              <a:buAutoNum type="arabicParenR"/>
            </a:pPr>
            <a:r>
              <a:rPr lang="en-US"/>
              <a:t>The features that can be matched based on their orientation and local appearance</a:t>
            </a:r>
            <a:endParaRPr lang="vi-VN"/>
          </a:p>
        </p:txBody>
      </p:sp>
    </p:spTree>
    <p:extLst>
      <p:ext uri="{BB962C8B-B14F-4D97-AF65-F5344CB8AC3E}">
        <p14:creationId xmlns:p14="http://schemas.microsoft.com/office/powerpoint/2010/main" val="375714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1022684"/>
            <a:ext cx="9880332" cy="1075623"/>
          </a:xfrm>
        </p:spPr>
        <p:txBody>
          <a:bodyPr>
            <a:normAutofit fontScale="90000"/>
          </a:bodyPr>
          <a:lstStyle/>
          <a:p>
            <a:r>
              <a:rPr lang="vi-VN"/>
              <a:t>Features Matching:</a:t>
            </a:r>
            <a:br>
              <a:rPr lang="vi-VN"/>
            </a:br>
            <a:endParaRPr lang="vi-VN"/>
          </a:p>
        </p:txBody>
      </p:sp>
      <p:sp>
        <p:nvSpPr>
          <p:cNvPr id="3" name="Content Placeholder 2"/>
          <p:cNvSpPr>
            <a:spLocks noGrp="1"/>
          </p:cNvSpPr>
          <p:nvPr>
            <p:ph idx="1"/>
          </p:nvPr>
        </p:nvSpPr>
        <p:spPr>
          <a:xfrm>
            <a:off x="854242" y="1852863"/>
            <a:ext cx="10301438" cy="3968105"/>
          </a:xfrm>
        </p:spPr>
        <p:txBody>
          <a:bodyPr/>
          <a:lstStyle/>
          <a:p>
            <a:pPr marL="514350" indent="-514350">
              <a:buFont typeface="+mj-lt"/>
              <a:buAutoNum type="romanLcPeriod"/>
            </a:pPr>
            <a:r>
              <a:rPr lang="en-US"/>
              <a:t>Features matching or generally image matching, a part of many computer vision applications</a:t>
            </a:r>
          </a:p>
          <a:p>
            <a:pPr marL="514350" indent="-514350">
              <a:buFont typeface="+mj-lt"/>
              <a:buAutoNum type="romanLcPeriod"/>
            </a:pPr>
            <a:r>
              <a:rPr lang="en-US"/>
              <a:t>The performance of matching methods based on interest points depends on both the properties of the underlying interest points and the choice of associated image descriptors</a:t>
            </a:r>
            <a:endParaRPr lang="vi-VN"/>
          </a:p>
        </p:txBody>
      </p:sp>
    </p:spTree>
    <p:extLst>
      <p:ext uri="{BB962C8B-B14F-4D97-AF65-F5344CB8AC3E}">
        <p14:creationId xmlns:p14="http://schemas.microsoft.com/office/powerpoint/2010/main" val="362187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Algorithm For Feature Detection And Matching:</a:t>
            </a:r>
            <a:endParaRPr lang="vi-VN"/>
          </a:p>
        </p:txBody>
      </p:sp>
      <p:sp>
        <p:nvSpPr>
          <p:cNvPr id="3" name="Content Placeholder 2"/>
          <p:cNvSpPr>
            <a:spLocks noGrp="1"/>
          </p:cNvSpPr>
          <p:nvPr>
            <p:ph idx="1"/>
          </p:nvPr>
        </p:nvSpPr>
        <p:spPr>
          <a:xfrm>
            <a:off x="1097280" y="1833702"/>
            <a:ext cx="10058400" cy="4023360"/>
          </a:xfrm>
        </p:spPr>
        <p:txBody>
          <a:bodyPr/>
          <a:lstStyle/>
          <a:p>
            <a:pPr marL="457200" indent="-457200">
              <a:buFont typeface="+mj-lt"/>
              <a:buAutoNum type="arabicParenR"/>
            </a:pPr>
            <a:r>
              <a:rPr lang="en-US"/>
              <a:t>Find a set of distinctive keypoints</a:t>
            </a:r>
          </a:p>
          <a:p>
            <a:pPr marL="457200" indent="-457200">
              <a:buFont typeface="+mj-lt"/>
              <a:buAutoNum type="arabicParenR"/>
            </a:pPr>
            <a:r>
              <a:rPr lang="en-US"/>
              <a:t>Define a region around each keypoint</a:t>
            </a:r>
          </a:p>
          <a:p>
            <a:pPr marL="457200" indent="-457200">
              <a:buFont typeface="+mj-lt"/>
              <a:buAutoNum type="arabicParenR"/>
            </a:pPr>
            <a:r>
              <a:rPr lang="en-US"/>
              <a:t>Extract and normalize the region content</a:t>
            </a:r>
          </a:p>
          <a:p>
            <a:pPr marL="457200" indent="-457200">
              <a:buFont typeface="+mj-lt"/>
              <a:buAutoNum type="arabicParenR"/>
            </a:pPr>
            <a:r>
              <a:rPr lang="en-US"/>
              <a:t>Compute a local descriptor from the normalized region</a:t>
            </a:r>
          </a:p>
          <a:p>
            <a:pPr marL="457200" indent="-457200">
              <a:buFont typeface="+mj-lt"/>
              <a:buAutoNum type="arabicParenR"/>
            </a:pPr>
            <a:r>
              <a:rPr lang="en-US"/>
              <a:t>Match local descriptors</a:t>
            </a:r>
          </a:p>
          <a:p>
            <a:endParaRPr lang="vi-VN"/>
          </a:p>
        </p:txBody>
      </p:sp>
    </p:spTree>
    <p:extLst>
      <p:ext uri="{BB962C8B-B14F-4D97-AF65-F5344CB8AC3E}">
        <p14:creationId xmlns:p14="http://schemas.microsoft.com/office/powerpoint/2010/main" val="87452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a:t>
            </a:r>
          </a:p>
        </p:txBody>
      </p:sp>
      <p:sp>
        <p:nvSpPr>
          <p:cNvPr id="3" name="Content Placeholder 2"/>
          <p:cNvSpPr>
            <a:spLocks noGrp="1"/>
          </p:cNvSpPr>
          <p:nvPr>
            <p:ph idx="1"/>
          </p:nvPr>
        </p:nvSpPr>
        <p:spPr/>
        <p:txBody>
          <a:bodyPr/>
          <a:lstStyle/>
          <a:p>
            <a:r>
              <a:rPr lang="en-US"/>
              <a:t>1.  General instruction</a:t>
            </a:r>
          </a:p>
          <a:p>
            <a:r>
              <a:rPr lang="en-US"/>
              <a:t>2. Keypoint detection</a:t>
            </a:r>
          </a:p>
          <a:p>
            <a:r>
              <a:rPr lang="en-US"/>
              <a:t>3. Local invariant descriptors SIFT</a:t>
            </a:r>
          </a:p>
          <a:p>
            <a:r>
              <a:rPr lang="en-US"/>
              <a:t>4. Feature matching</a:t>
            </a:r>
          </a:p>
          <a:p>
            <a:r>
              <a:rPr lang="en-US"/>
              <a:t>5. Homography estimation using RANSAC</a:t>
            </a:r>
          </a:p>
          <a:p>
            <a:r>
              <a:rPr lang="en-US"/>
              <a:t>6. Perspective warping</a:t>
            </a:r>
          </a:p>
          <a:p>
            <a:r>
              <a:rPr lang="en-US"/>
              <a:t>7. References</a:t>
            </a:r>
          </a:p>
        </p:txBody>
      </p:sp>
    </p:spTree>
    <p:extLst>
      <p:ext uri="{BB962C8B-B14F-4D97-AF65-F5344CB8AC3E}">
        <p14:creationId xmlns:p14="http://schemas.microsoft.com/office/powerpoint/2010/main" val="69237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Pictures:</a:t>
            </a:r>
            <a:endParaRPr lang="vi-VN"/>
          </a:p>
        </p:txBody>
      </p:sp>
      <p:sp>
        <p:nvSpPr>
          <p:cNvPr id="3" name="Content Placeholder 2"/>
          <p:cNvSpPr>
            <a:spLocks noGrp="1"/>
          </p:cNvSpPr>
          <p:nvPr>
            <p:ph idx="1"/>
          </p:nvPr>
        </p:nvSpPr>
        <p:spPr/>
        <p:txBody>
          <a:bodyPr/>
          <a:lstStyle/>
          <a:p>
            <a:endParaRPr lang="vi-VN"/>
          </a:p>
        </p:txBody>
      </p:sp>
    </p:spTree>
    <p:extLst>
      <p:ext uri="{BB962C8B-B14F-4D97-AF65-F5344CB8AC3E}">
        <p14:creationId xmlns:p14="http://schemas.microsoft.com/office/powerpoint/2010/main" val="359477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68F4C121-4B7D-4CAC-A13B-BDEF713D3496}"/>
              </a:ext>
            </a:extLst>
          </p:cNvPr>
          <p:cNvSpPr txBox="1"/>
          <p:nvPr/>
        </p:nvSpPr>
        <p:spPr>
          <a:xfrm>
            <a:off x="593332" y="283010"/>
            <a:ext cx="9598632" cy="954107"/>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5. </a:t>
            </a:r>
            <a:r>
              <a:rPr lang="en-US" sz="2800" b="1" dirty="0" err="1">
                <a:latin typeface="Times New Roman" panose="02020603050405020304" pitchFamily="18" charset="0"/>
                <a:cs typeface="Times New Roman" panose="02020603050405020304" pitchFamily="18" charset="0"/>
              </a:rPr>
              <a:t>Homography</a:t>
            </a:r>
            <a:r>
              <a:rPr lang="en-US" sz="2800" b="1" dirty="0">
                <a:latin typeface="Times New Roman" panose="02020603050405020304" pitchFamily="18" charset="0"/>
                <a:cs typeface="Times New Roman" panose="02020603050405020304" pitchFamily="18" charset="0"/>
              </a:rPr>
              <a:t> estimation using RANSAC</a:t>
            </a:r>
            <a:br>
              <a:rPr lang="en-US" sz="2800" b="1" dirty="0"/>
            </a:br>
            <a:endParaRPr lang="vi-VN" sz="2800" b="1" dirty="0"/>
          </a:p>
        </p:txBody>
      </p:sp>
      <p:sp>
        <p:nvSpPr>
          <p:cNvPr id="5" name="Hộp Văn bản 4">
            <a:extLst>
              <a:ext uri="{FF2B5EF4-FFF2-40B4-BE49-F238E27FC236}">
                <a16:creationId xmlns:a16="http://schemas.microsoft.com/office/drawing/2014/main" id="{E9C8B464-DE42-43AD-B724-258F177BE050}"/>
              </a:ext>
            </a:extLst>
          </p:cNvPr>
          <p:cNvSpPr txBox="1"/>
          <p:nvPr/>
        </p:nvSpPr>
        <p:spPr>
          <a:xfrm>
            <a:off x="480317" y="929341"/>
            <a:ext cx="5314308" cy="3200876"/>
          </a:xfrm>
          <a:prstGeom prst="rect">
            <a:avLst/>
          </a:prstGeom>
          <a:noFill/>
        </p:spPr>
        <p:txBody>
          <a:bodyPr wrap="square">
            <a:spAutoFit/>
          </a:bodyPr>
          <a:lstStyle/>
          <a:p>
            <a:r>
              <a:rPr lang="en-US" sz="2200" b="1" dirty="0" err="1"/>
              <a:t>homography</a:t>
            </a:r>
            <a:endParaRPr lang="en-US" b="1" dirty="0"/>
          </a:p>
          <a:p>
            <a:pPr marL="0" indent="0">
              <a:buNone/>
            </a:pPr>
            <a:r>
              <a:rPr lang="vi-VN" sz="1800" b="0" i="0" dirty="0">
                <a:solidFill>
                  <a:srgbClr val="3B3D42"/>
                </a:solidFill>
                <a:effectLst/>
                <a:latin typeface="Roboto"/>
              </a:rPr>
              <a:t>Trong toán học, </a:t>
            </a:r>
            <a:r>
              <a:rPr lang="vi-VN" sz="1800" b="0" i="0" dirty="0" err="1">
                <a:solidFill>
                  <a:srgbClr val="3B3D42"/>
                </a:solidFill>
                <a:effectLst/>
                <a:latin typeface="Roboto"/>
              </a:rPr>
              <a:t>Homography</a:t>
            </a:r>
            <a:r>
              <a:rPr lang="vi-VN" sz="1800" b="0" i="0" dirty="0">
                <a:solidFill>
                  <a:srgbClr val="3B3D42"/>
                </a:solidFill>
                <a:effectLst/>
                <a:latin typeface="Roboto"/>
              </a:rPr>
              <a:t> là sự dịch chuyển sử dụng phép chiếu hình học, hay nói cách khác nó là sự kết hợp của cặp điểm trong phép chiếu phối cảnh. Ảnh thực trong không gian ba chiều có thể biến đổi về không gian ảnh bằng phép chiếu thông qua ma trận biến đổi </a:t>
            </a:r>
            <a:r>
              <a:rPr lang="vi-VN" sz="1800" b="0" i="0" dirty="0" err="1">
                <a:solidFill>
                  <a:srgbClr val="3B3D42"/>
                </a:solidFill>
                <a:effectLst/>
                <a:latin typeface="Roboto"/>
              </a:rPr>
              <a:t>Homography</a:t>
            </a:r>
            <a:r>
              <a:rPr lang="vi-VN" sz="1800" b="0" i="0" dirty="0">
                <a:solidFill>
                  <a:srgbClr val="3B3D42"/>
                </a:solidFill>
                <a:effectLst/>
                <a:latin typeface="Roboto"/>
              </a:rPr>
              <a:t> hay còn gọi là ma trận H. Các phép chiếu biến đổi thông qua ma trận </a:t>
            </a:r>
            <a:r>
              <a:rPr lang="vi-VN" sz="1800" b="0" i="0" dirty="0" err="1">
                <a:solidFill>
                  <a:srgbClr val="3B3D42"/>
                </a:solidFill>
                <a:effectLst/>
                <a:latin typeface="Roboto"/>
              </a:rPr>
              <a:t>Homography</a:t>
            </a:r>
            <a:r>
              <a:rPr lang="vi-VN" sz="1800" b="0" i="0" dirty="0">
                <a:solidFill>
                  <a:srgbClr val="3B3D42"/>
                </a:solidFill>
                <a:effectLst/>
                <a:latin typeface="Roboto"/>
              </a:rPr>
              <a:t> không đảm bảo về kích thước và góc của vật được chiếu, nhưng lại đảm bảo về tỉ lệ.</a:t>
            </a:r>
          </a:p>
        </p:txBody>
      </p:sp>
      <p:sp>
        <p:nvSpPr>
          <p:cNvPr id="6" name="Hộp Văn bản 5">
            <a:extLst>
              <a:ext uri="{FF2B5EF4-FFF2-40B4-BE49-F238E27FC236}">
                <a16:creationId xmlns:a16="http://schemas.microsoft.com/office/drawing/2014/main" id="{7F93D4E1-D8CA-42F4-AA4B-159EC8893966}"/>
              </a:ext>
            </a:extLst>
          </p:cNvPr>
          <p:cNvSpPr txBox="1"/>
          <p:nvPr/>
        </p:nvSpPr>
        <p:spPr>
          <a:xfrm>
            <a:off x="2537718" y="4407216"/>
            <a:ext cx="1777429" cy="738664"/>
          </a:xfrm>
          <a:prstGeom prst="rect">
            <a:avLst/>
          </a:prstGeom>
          <a:noFill/>
        </p:spPr>
        <p:txBody>
          <a:bodyPr wrap="square" rtlCol="0">
            <a:spAutoFit/>
          </a:bodyPr>
          <a:lstStyle/>
          <a:p>
            <a:r>
              <a:rPr lang="vi-VN" sz="2400" b="1" dirty="0">
                <a:solidFill>
                  <a:srgbClr val="FF0000"/>
                </a:solidFill>
                <a:latin typeface="Times New Roman" panose="02020603050405020304" pitchFamily="18" charset="0"/>
                <a:cs typeface="Times New Roman" panose="02020603050405020304" pitchFamily="18" charset="0"/>
              </a:rPr>
              <a:t>X’ =HX</a:t>
            </a:r>
            <a:endParaRPr lang="vi-VN" sz="2800" b="1" dirty="0">
              <a:solidFill>
                <a:srgbClr val="FF0000"/>
              </a:solidFill>
              <a:latin typeface="Times New Roman" panose="02020603050405020304" pitchFamily="18" charset="0"/>
              <a:cs typeface="Times New Roman" panose="02020603050405020304" pitchFamily="18" charset="0"/>
            </a:endParaRPr>
          </a:p>
          <a:p>
            <a:endParaRPr lang="vi-VN" dirty="0"/>
          </a:p>
        </p:txBody>
      </p:sp>
      <p:pic>
        <p:nvPicPr>
          <p:cNvPr id="7" name="Picture 4" descr="Giới thiệu về Homography trong opencv - Deha's Blog">
            <a:extLst>
              <a:ext uri="{FF2B5EF4-FFF2-40B4-BE49-F238E27FC236}">
                <a16:creationId xmlns:a16="http://schemas.microsoft.com/office/drawing/2014/main" id="{00B7D25D-3ED0-40DD-891B-118AE55C3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377" y="1237117"/>
            <a:ext cx="4953000" cy="390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07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ầu dục 10">
            <a:extLst>
              <a:ext uri="{FF2B5EF4-FFF2-40B4-BE49-F238E27FC236}">
                <a16:creationId xmlns:a16="http://schemas.microsoft.com/office/drawing/2014/main" id="{E3B0FD79-84AE-4746-8DAB-A44334E78FAE}"/>
              </a:ext>
            </a:extLst>
          </p:cNvPr>
          <p:cNvSpPr/>
          <p:nvPr/>
        </p:nvSpPr>
        <p:spPr>
          <a:xfrm>
            <a:off x="4813343" y="2830915"/>
            <a:ext cx="1094637" cy="1140566"/>
          </a:xfrm>
          <a:prstGeom prst="ellipse">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vi-VN"/>
          </a:p>
        </p:txBody>
      </p:sp>
      <p:sp>
        <p:nvSpPr>
          <p:cNvPr id="2" name="Tiêu đề 1">
            <a:extLst>
              <a:ext uri="{FF2B5EF4-FFF2-40B4-BE49-F238E27FC236}">
                <a16:creationId xmlns:a16="http://schemas.microsoft.com/office/drawing/2014/main" id="{3EF9AC20-5647-4C06-A2AF-FD958A3BAD1D}"/>
              </a:ext>
            </a:extLst>
          </p:cNvPr>
          <p:cNvSpPr>
            <a:spLocks noGrp="1"/>
          </p:cNvSpPr>
          <p:nvPr>
            <p:ph type="title"/>
          </p:nvPr>
        </p:nvSpPr>
        <p:spPr>
          <a:xfrm>
            <a:off x="254799" y="574726"/>
            <a:ext cx="10058400" cy="1450757"/>
          </a:xfrm>
        </p:spPr>
        <p:txBody>
          <a:bodyPr>
            <a:normAutofit/>
          </a:bodyPr>
          <a:lstStyle/>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Homography</a:t>
            </a:r>
            <a:r>
              <a:rPr lang="en-US" sz="4000" dirty="0">
                <a:latin typeface="Times New Roman" panose="02020603050405020304" pitchFamily="18" charset="0"/>
                <a:cs typeface="Times New Roman" panose="02020603050405020304" pitchFamily="18" charset="0"/>
              </a:rPr>
              <a:t> estimation using RANSAC</a:t>
            </a:r>
            <a:br>
              <a:rPr lang="vi-VN" sz="4800" b="1" dirty="0"/>
            </a:br>
            <a:endParaRPr lang="vi-VN" dirty="0"/>
          </a:p>
        </p:txBody>
      </p:sp>
      <p:sp>
        <p:nvSpPr>
          <p:cNvPr id="3" name="Chỗ dành sẵn cho Nội dung 2">
            <a:extLst>
              <a:ext uri="{FF2B5EF4-FFF2-40B4-BE49-F238E27FC236}">
                <a16:creationId xmlns:a16="http://schemas.microsoft.com/office/drawing/2014/main" id="{A5474AA5-8214-45EC-AE4A-9FD028B2B261}"/>
              </a:ext>
            </a:extLst>
          </p:cNvPr>
          <p:cNvSpPr>
            <a:spLocks noGrp="1"/>
          </p:cNvSpPr>
          <p:nvPr>
            <p:ph idx="1"/>
          </p:nvPr>
        </p:nvSpPr>
        <p:spPr>
          <a:xfrm>
            <a:off x="328773" y="1737360"/>
            <a:ext cx="10826907" cy="572572"/>
          </a:xfrm>
          <a:ln>
            <a:solidFill>
              <a:schemeClr val="bg1"/>
            </a:solidFill>
          </a:ln>
        </p:spPr>
        <p:txBody>
          <a:bodyPr>
            <a:normAutofit/>
          </a:bodyPr>
          <a:lstStyle/>
          <a:p>
            <a:pPr marL="0" indent="0">
              <a:buNone/>
            </a:pPr>
            <a:r>
              <a:rPr lang="vi-VN" sz="2400" b="1" dirty="0">
                <a:solidFill>
                  <a:schemeClr val="accent1"/>
                </a:solidFill>
              </a:rPr>
              <a:t>RANSAC</a:t>
            </a:r>
            <a:r>
              <a:rPr lang="vi-VN" sz="2400" dirty="0">
                <a:solidFill>
                  <a:schemeClr val="accent1"/>
                </a:solidFill>
              </a:rPr>
              <a:t>  -</a:t>
            </a:r>
            <a:r>
              <a:rPr lang="vi-VN" sz="2400" dirty="0"/>
              <a:t> “</a:t>
            </a:r>
            <a:r>
              <a:rPr lang="vi-VN" sz="2400" dirty="0" err="1">
                <a:solidFill>
                  <a:schemeClr val="accent1"/>
                </a:solidFill>
              </a:rPr>
              <a:t>RAN</a:t>
            </a:r>
            <a:r>
              <a:rPr lang="vi-VN" sz="2400" dirty="0" err="1"/>
              <a:t>dom</a:t>
            </a:r>
            <a:r>
              <a:rPr lang="vi-VN" sz="2400" dirty="0"/>
              <a:t> </a:t>
            </a:r>
            <a:r>
              <a:rPr lang="vi-VN" sz="2400" dirty="0" err="1">
                <a:solidFill>
                  <a:schemeClr val="accent1"/>
                </a:solidFill>
              </a:rPr>
              <a:t>SA</a:t>
            </a:r>
            <a:r>
              <a:rPr lang="vi-VN" sz="2400" dirty="0" err="1"/>
              <a:t>mple</a:t>
            </a:r>
            <a:r>
              <a:rPr lang="vi-VN" sz="2400" dirty="0"/>
              <a:t> </a:t>
            </a:r>
            <a:r>
              <a:rPr lang="vi-VN" sz="2400" dirty="0" err="1">
                <a:solidFill>
                  <a:schemeClr val="accent1"/>
                </a:solidFill>
              </a:rPr>
              <a:t>C</a:t>
            </a:r>
            <a:r>
              <a:rPr lang="vi-VN" sz="2400" dirty="0" err="1"/>
              <a:t>onsensus</a:t>
            </a:r>
            <a:r>
              <a:rPr lang="vi-VN" sz="2400" dirty="0"/>
              <a:t>”</a:t>
            </a:r>
          </a:p>
          <a:p>
            <a:pPr marL="0" indent="0">
              <a:buNone/>
            </a:pPr>
            <a:endParaRPr lang="vi-VN" sz="2400" dirty="0"/>
          </a:p>
        </p:txBody>
      </p:sp>
      <p:sp>
        <p:nvSpPr>
          <p:cNvPr id="4" name="Hộp Văn bản 3">
            <a:extLst>
              <a:ext uri="{FF2B5EF4-FFF2-40B4-BE49-F238E27FC236}">
                <a16:creationId xmlns:a16="http://schemas.microsoft.com/office/drawing/2014/main" id="{15D35973-7249-477E-8FB3-156090450789}"/>
              </a:ext>
            </a:extLst>
          </p:cNvPr>
          <p:cNvSpPr txBox="1"/>
          <p:nvPr/>
        </p:nvSpPr>
        <p:spPr>
          <a:xfrm>
            <a:off x="2233707" y="3047255"/>
            <a:ext cx="1551398" cy="707886"/>
          </a:xfrm>
          <a:prstGeom prst="rect">
            <a:avLst/>
          </a:prstGeom>
          <a:noFill/>
        </p:spPr>
        <p:txBody>
          <a:bodyPr wrap="square" rtlCol="0">
            <a:spAutoFit/>
          </a:bodyPr>
          <a:lstStyle/>
          <a:p>
            <a:r>
              <a:rPr lang="vi-VN" sz="4000" b="1" dirty="0" err="1">
                <a:solidFill>
                  <a:schemeClr val="accent1"/>
                </a:solidFill>
              </a:rPr>
              <a:t>inlier</a:t>
            </a:r>
            <a:endParaRPr lang="vi-VN" sz="4000" b="1" dirty="0">
              <a:solidFill>
                <a:schemeClr val="accent1"/>
              </a:solidFill>
            </a:endParaRPr>
          </a:p>
        </p:txBody>
      </p:sp>
      <p:sp>
        <p:nvSpPr>
          <p:cNvPr id="5" name="Hộp Văn bản 4">
            <a:extLst>
              <a:ext uri="{FF2B5EF4-FFF2-40B4-BE49-F238E27FC236}">
                <a16:creationId xmlns:a16="http://schemas.microsoft.com/office/drawing/2014/main" id="{5837079D-AA9B-479F-97FD-F8661E9301BC}"/>
              </a:ext>
            </a:extLst>
          </p:cNvPr>
          <p:cNvSpPr txBox="1"/>
          <p:nvPr/>
        </p:nvSpPr>
        <p:spPr>
          <a:xfrm>
            <a:off x="7392941" y="3017813"/>
            <a:ext cx="1973666" cy="707886"/>
          </a:xfrm>
          <a:prstGeom prst="rect">
            <a:avLst/>
          </a:prstGeom>
          <a:noFill/>
        </p:spPr>
        <p:txBody>
          <a:bodyPr wrap="square" rtlCol="0">
            <a:spAutoFit/>
          </a:bodyPr>
          <a:lstStyle/>
          <a:p>
            <a:r>
              <a:rPr lang="vi-VN" sz="4000" b="1" dirty="0" err="1">
                <a:solidFill>
                  <a:schemeClr val="accent1"/>
                </a:solidFill>
              </a:rPr>
              <a:t>outlier</a:t>
            </a:r>
            <a:endParaRPr lang="vi-VN" sz="4000" b="1" dirty="0">
              <a:solidFill>
                <a:schemeClr val="accent1"/>
              </a:solidFill>
            </a:endParaRPr>
          </a:p>
        </p:txBody>
      </p:sp>
      <p:sp>
        <p:nvSpPr>
          <p:cNvPr id="10" name="Hộp Văn bản 9">
            <a:extLst>
              <a:ext uri="{FF2B5EF4-FFF2-40B4-BE49-F238E27FC236}">
                <a16:creationId xmlns:a16="http://schemas.microsoft.com/office/drawing/2014/main" id="{8F00372D-F8D8-47AA-8E69-D7F0F6700CEB}"/>
              </a:ext>
            </a:extLst>
          </p:cNvPr>
          <p:cNvSpPr txBox="1"/>
          <p:nvPr/>
        </p:nvSpPr>
        <p:spPr>
          <a:xfrm>
            <a:off x="5077679" y="2956257"/>
            <a:ext cx="700716" cy="830997"/>
          </a:xfrm>
          <a:prstGeom prst="rect">
            <a:avLst/>
          </a:prstGeom>
          <a:noFill/>
        </p:spPr>
        <p:txBody>
          <a:bodyPr wrap="square" rtlCol="0">
            <a:spAutoFit/>
          </a:bodyPr>
          <a:lstStyle/>
          <a:p>
            <a:r>
              <a:rPr lang="vi-VN" sz="4800" b="1" dirty="0">
                <a:solidFill>
                  <a:srgbClr val="00B050"/>
                </a:solidFill>
              </a:rPr>
              <a:t>K</a:t>
            </a:r>
          </a:p>
        </p:txBody>
      </p:sp>
      <p:sp>
        <p:nvSpPr>
          <p:cNvPr id="15" name="Hình chữ nhật 14">
            <a:extLst>
              <a:ext uri="{FF2B5EF4-FFF2-40B4-BE49-F238E27FC236}">
                <a16:creationId xmlns:a16="http://schemas.microsoft.com/office/drawing/2014/main" id="{DE31FFBC-87CA-41B9-9246-191E4D8566BB}"/>
              </a:ext>
            </a:extLst>
          </p:cNvPr>
          <p:cNvSpPr/>
          <p:nvPr/>
        </p:nvSpPr>
        <p:spPr>
          <a:xfrm rot="3500959">
            <a:off x="7195493" y="3552491"/>
            <a:ext cx="2113052" cy="2083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Hình chữ nhật 15">
            <a:extLst>
              <a:ext uri="{FF2B5EF4-FFF2-40B4-BE49-F238E27FC236}">
                <a16:creationId xmlns:a16="http://schemas.microsoft.com/office/drawing/2014/main" id="{14DF065B-8957-4612-AC32-EAF98684D07C}"/>
              </a:ext>
            </a:extLst>
          </p:cNvPr>
          <p:cNvSpPr/>
          <p:nvPr/>
        </p:nvSpPr>
        <p:spPr>
          <a:xfrm rot="7343672">
            <a:off x="7184582" y="3558617"/>
            <a:ext cx="2113052" cy="2083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56576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P spid="10" grpId="0"/>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2">
            <a:extLst>
              <a:ext uri="{FF2B5EF4-FFF2-40B4-BE49-F238E27FC236}">
                <a16:creationId xmlns:a16="http://schemas.microsoft.com/office/drawing/2014/main" id="{052DA6DF-61AC-47DC-B34A-736925C169BF}"/>
              </a:ext>
            </a:extLst>
          </p:cNvPr>
          <p:cNvSpPr txBox="1">
            <a:spLocks/>
          </p:cNvSpPr>
          <p:nvPr/>
        </p:nvSpPr>
        <p:spPr>
          <a:xfrm>
            <a:off x="1138375" y="113016"/>
            <a:ext cx="10666631" cy="674498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vi-VN" sz="3200" dirty="0"/>
              <a:t>Lặp lại </a:t>
            </a:r>
            <a:r>
              <a:rPr lang="vi-VN" sz="3200" dirty="0">
                <a:solidFill>
                  <a:schemeClr val="accent4"/>
                </a:solidFill>
              </a:rPr>
              <a:t>k</a:t>
            </a:r>
            <a:r>
              <a:rPr lang="vi-VN" sz="3200" dirty="0"/>
              <a:t> lần: </a:t>
            </a:r>
          </a:p>
          <a:p>
            <a:r>
              <a:rPr lang="vi-VN" dirty="0"/>
              <a:t>a. Chọn 4 cặp điểm tương đồng ngẫu nhiên. </a:t>
            </a:r>
          </a:p>
          <a:p>
            <a:r>
              <a:rPr lang="vi-VN" dirty="0"/>
              <a:t>b. Tính ma trận </a:t>
            </a:r>
            <a:r>
              <a:rPr lang="vi-VN" dirty="0" err="1"/>
              <a:t>Homography</a:t>
            </a:r>
            <a:r>
              <a:rPr lang="vi-VN" dirty="0"/>
              <a:t> H       từ 4 điểm.</a:t>
            </a:r>
          </a:p>
          <a:p>
            <a:r>
              <a:rPr lang="vi-VN" dirty="0"/>
              <a:t>c. Tính khoảng cách </a:t>
            </a:r>
            <a:r>
              <a:rPr lang="vi-VN" dirty="0">
                <a:solidFill>
                  <a:srgbClr val="FF0000"/>
                </a:solidFill>
              </a:rPr>
              <a:t>d </a:t>
            </a:r>
            <a:r>
              <a:rPr lang="vi-VN" dirty="0"/>
              <a:t>của tập các cặp điểm tương đồng. </a:t>
            </a:r>
          </a:p>
          <a:p>
            <a:pPr marL="0" indent="0">
              <a:buFont typeface="Calibri" panose="020F0502020204030204" pitchFamily="34" charset="0"/>
              <a:buNone/>
            </a:pPr>
            <a:endParaRPr lang="vi-VN" dirty="0"/>
          </a:p>
          <a:p>
            <a:endParaRPr lang="vi-VN" dirty="0"/>
          </a:p>
          <a:p>
            <a:r>
              <a:rPr lang="vi-VN" dirty="0"/>
              <a:t>d. Tính số lượng </a:t>
            </a:r>
            <a:r>
              <a:rPr lang="vi-VN" dirty="0">
                <a:solidFill>
                  <a:srgbClr val="FF0000"/>
                </a:solidFill>
              </a:rPr>
              <a:t>m</a:t>
            </a:r>
            <a:r>
              <a:rPr lang="vi-VN" dirty="0"/>
              <a:t> các cặp điểm</a:t>
            </a:r>
            <a:r>
              <a:rPr lang="vi-VN" b="1" dirty="0"/>
              <a:t> </a:t>
            </a:r>
            <a:r>
              <a:rPr lang="vi-VN" b="1" dirty="0" err="1"/>
              <a:t>inlier</a:t>
            </a:r>
            <a:r>
              <a:rPr lang="vi-VN" b="1" dirty="0"/>
              <a:t> </a:t>
            </a:r>
            <a:r>
              <a:rPr lang="vi-VN" dirty="0"/>
              <a:t>thỏa mãn điều kiện di &lt; ngưỡng. </a:t>
            </a:r>
          </a:p>
          <a:p>
            <a:r>
              <a:rPr lang="vi-VN" dirty="0"/>
              <a:t>e. Nếu </a:t>
            </a:r>
            <a:r>
              <a:rPr lang="vi-VN" b="1" dirty="0" err="1"/>
              <a:t>inlier</a:t>
            </a:r>
            <a:r>
              <a:rPr lang="vi-VN" dirty="0">
                <a:solidFill>
                  <a:srgbClr val="FF0000"/>
                </a:solidFill>
              </a:rPr>
              <a:t> &gt;</a:t>
            </a:r>
            <a:r>
              <a:rPr lang="vi-VN" b="1" dirty="0">
                <a:solidFill>
                  <a:srgbClr val="FF0000"/>
                </a:solidFill>
              </a:rPr>
              <a:t> </a:t>
            </a:r>
            <a:r>
              <a:rPr lang="vi-VN" b="1" dirty="0" err="1"/>
              <a:t>max_inlier</a:t>
            </a:r>
            <a:r>
              <a:rPr lang="vi-VN" b="1" dirty="0"/>
              <a:t> </a:t>
            </a:r>
            <a:r>
              <a:rPr lang="vi-VN" dirty="0"/>
              <a:t>thì </a:t>
            </a:r>
            <a:r>
              <a:rPr lang="vi-VN" b="1" dirty="0" err="1"/>
              <a:t>max_inlier</a:t>
            </a:r>
            <a:r>
              <a:rPr lang="vi-VN" b="1" dirty="0"/>
              <a:t> </a:t>
            </a:r>
            <a:r>
              <a:rPr lang="vi-VN" dirty="0">
                <a:solidFill>
                  <a:srgbClr val="FF0000"/>
                </a:solidFill>
              </a:rPr>
              <a:t>=</a:t>
            </a:r>
            <a:r>
              <a:rPr lang="vi-VN" b="1" dirty="0"/>
              <a:t> </a:t>
            </a:r>
            <a:r>
              <a:rPr lang="vi-VN" b="1" dirty="0" err="1"/>
              <a:t>inlier</a:t>
            </a:r>
            <a:r>
              <a:rPr lang="vi-VN" b="1" dirty="0"/>
              <a:t> </a:t>
            </a:r>
            <a:r>
              <a:rPr lang="vi-VN" dirty="0"/>
              <a:t>và ma trận </a:t>
            </a:r>
            <a:r>
              <a:rPr lang="vi-VN" b="1" dirty="0" err="1"/>
              <a:t>Homograph</a:t>
            </a:r>
            <a:r>
              <a:rPr lang="vi-VN" b="1" dirty="0"/>
              <a:t> H = </a:t>
            </a:r>
            <a:r>
              <a:rPr lang="vi-VN" b="1" dirty="0" err="1"/>
              <a:t>Htmp</a:t>
            </a:r>
            <a:r>
              <a:rPr lang="vi-VN" b="1" dirty="0"/>
              <a:t> y</a:t>
            </a:r>
          </a:p>
          <a:p>
            <a:r>
              <a:rPr lang="vi-VN" dirty="0"/>
              <a:t>trong đó </a:t>
            </a:r>
          </a:p>
          <a:p>
            <a:endParaRPr lang="vi-VN" dirty="0"/>
          </a:p>
          <a:p>
            <a:endParaRPr lang="vi-VN" dirty="0"/>
          </a:p>
          <a:p>
            <a:r>
              <a:rPr lang="vi-VN" dirty="0"/>
              <a:t>w là tỉ lệ giữa số </a:t>
            </a:r>
            <a:r>
              <a:rPr lang="vi-VN" b="1" dirty="0" err="1"/>
              <a:t>inlier</a:t>
            </a:r>
            <a:r>
              <a:rPr lang="vi-VN" dirty="0"/>
              <a:t> trên tổng số điểm. </a:t>
            </a:r>
            <a:endParaRPr lang="vi-VN" b="1" dirty="0"/>
          </a:p>
        </p:txBody>
      </p:sp>
      <p:pic>
        <p:nvPicPr>
          <p:cNvPr id="3" name="Hình ảnh 2">
            <a:extLst>
              <a:ext uri="{FF2B5EF4-FFF2-40B4-BE49-F238E27FC236}">
                <a16:creationId xmlns:a16="http://schemas.microsoft.com/office/drawing/2014/main" id="{1BE75A57-D66C-4443-A650-B15235A407EB}"/>
              </a:ext>
            </a:extLst>
          </p:cNvPr>
          <p:cNvPicPr>
            <a:picLocks noChangeAspect="1"/>
          </p:cNvPicPr>
          <p:nvPr/>
        </p:nvPicPr>
        <p:blipFill>
          <a:blip r:embed="rId3"/>
          <a:stretch>
            <a:fillRect/>
          </a:stretch>
        </p:blipFill>
        <p:spPr>
          <a:xfrm>
            <a:off x="2112713" y="2041007"/>
            <a:ext cx="4507608" cy="918411"/>
          </a:xfrm>
          <a:prstGeom prst="rect">
            <a:avLst/>
          </a:prstGeom>
        </p:spPr>
      </p:pic>
      <p:pic>
        <p:nvPicPr>
          <p:cNvPr id="4" name="Hình ảnh 3">
            <a:extLst>
              <a:ext uri="{FF2B5EF4-FFF2-40B4-BE49-F238E27FC236}">
                <a16:creationId xmlns:a16="http://schemas.microsoft.com/office/drawing/2014/main" id="{D1EA51B5-2D8D-4E9A-AB42-ADE358B8B489}"/>
              </a:ext>
            </a:extLst>
          </p:cNvPr>
          <p:cNvPicPr>
            <a:picLocks noChangeAspect="1"/>
          </p:cNvPicPr>
          <p:nvPr/>
        </p:nvPicPr>
        <p:blipFill>
          <a:blip r:embed="rId4"/>
          <a:stretch>
            <a:fillRect/>
          </a:stretch>
        </p:blipFill>
        <p:spPr>
          <a:xfrm>
            <a:off x="7993294" y="2834234"/>
            <a:ext cx="205483" cy="517496"/>
          </a:xfrm>
          <a:prstGeom prst="rect">
            <a:avLst/>
          </a:prstGeom>
        </p:spPr>
      </p:pic>
      <p:pic>
        <p:nvPicPr>
          <p:cNvPr id="5" name="Hình ảnh 4">
            <a:extLst>
              <a:ext uri="{FF2B5EF4-FFF2-40B4-BE49-F238E27FC236}">
                <a16:creationId xmlns:a16="http://schemas.microsoft.com/office/drawing/2014/main" id="{F6CED78E-C02B-41C5-885F-4381D5AEA806}"/>
              </a:ext>
            </a:extLst>
          </p:cNvPr>
          <p:cNvPicPr>
            <a:picLocks noChangeAspect="1"/>
          </p:cNvPicPr>
          <p:nvPr/>
        </p:nvPicPr>
        <p:blipFill>
          <a:blip r:embed="rId5"/>
          <a:stretch>
            <a:fillRect/>
          </a:stretch>
        </p:blipFill>
        <p:spPr>
          <a:xfrm>
            <a:off x="4647327" y="1131179"/>
            <a:ext cx="619712" cy="487001"/>
          </a:xfrm>
          <a:prstGeom prst="rect">
            <a:avLst/>
          </a:prstGeom>
        </p:spPr>
      </p:pic>
      <p:pic>
        <p:nvPicPr>
          <p:cNvPr id="6" name="Hình ảnh 5">
            <a:extLst>
              <a:ext uri="{FF2B5EF4-FFF2-40B4-BE49-F238E27FC236}">
                <a16:creationId xmlns:a16="http://schemas.microsoft.com/office/drawing/2014/main" id="{CB2BA76E-F225-47F0-B3CA-3B071565C542}"/>
              </a:ext>
            </a:extLst>
          </p:cNvPr>
          <p:cNvPicPr>
            <a:picLocks noChangeAspect="1"/>
          </p:cNvPicPr>
          <p:nvPr/>
        </p:nvPicPr>
        <p:blipFill>
          <a:blip r:embed="rId6"/>
          <a:stretch>
            <a:fillRect/>
          </a:stretch>
        </p:blipFill>
        <p:spPr>
          <a:xfrm>
            <a:off x="2325222" y="4025760"/>
            <a:ext cx="2068514" cy="997754"/>
          </a:xfrm>
          <a:prstGeom prst="rect">
            <a:avLst/>
          </a:prstGeom>
        </p:spPr>
      </p:pic>
      <p:pic>
        <p:nvPicPr>
          <p:cNvPr id="7" name="Hình ảnh 6">
            <a:extLst>
              <a:ext uri="{FF2B5EF4-FFF2-40B4-BE49-F238E27FC236}">
                <a16:creationId xmlns:a16="http://schemas.microsoft.com/office/drawing/2014/main" id="{BBFE9735-D05B-48BE-B823-7EB709CD5AD1}"/>
              </a:ext>
            </a:extLst>
          </p:cNvPr>
          <p:cNvPicPr>
            <a:picLocks noChangeAspect="1"/>
          </p:cNvPicPr>
          <p:nvPr/>
        </p:nvPicPr>
        <p:blipFill>
          <a:blip r:embed="rId5"/>
          <a:stretch>
            <a:fillRect/>
          </a:stretch>
        </p:blipFill>
        <p:spPr>
          <a:xfrm>
            <a:off x="10161142" y="3359946"/>
            <a:ext cx="672778" cy="487001"/>
          </a:xfrm>
          <a:prstGeom prst="rect">
            <a:avLst/>
          </a:prstGeom>
        </p:spPr>
      </p:pic>
    </p:spTree>
    <p:extLst>
      <p:ext uri="{BB962C8B-B14F-4D97-AF65-F5344CB8AC3E}">
        <p14:creationId xmlns:p14="http://schemas.microsoft.com/office/powerpoint/2010/main" val="1879168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E12E05-3DEB-4BFD-9BFD-3DB46BAF8589}"/>
              </a:ext>
            </a:extLst>
          </p:cNvPr>
          <p:cNvSpPr>
            <a:spLocks noGrp="1"/>
          </p:cNvSpPr>
          <p:nvPr>
            <p:ph type="title"/>
          </p:nvPr>
        </p:nvSpPr>
        <p:spPr>
          <a:xfrm>
            <a:off x="737685" y="594827"/>
            <a:ext cx="10058400" cy="1450757"/>
          </a:xfrm>
        </p:spPr>
        <p:txBody>
          <a:bodyPr>
            <a:normAutofit fontScale="90000"/>
          </a:bodyPr>
          <a:lstStyle/>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Homography</a:t>
            </a:r>
            <a:r>
              <a:rPr lang="en-US" sz="4800" dirty="0">
                <a:latin typeface="Times New Roman" panose="02020603050405020304" pitchFamily="18" charset="0"/>
                <a:cs typeface="Times New Roman" panose="02020603050405020304" pitchFamily="18" charset="0"/>
              </a:rPr>
              <a:t> estimation using RANSAC</a:t>
            </a:r>
            <a:br>
              <a:rPr lang="vi-VN" sz="6000" b="1" dirty="0"/>
            </a:br>
            <a:endParaRPr lang="vi-VN" dirty="0"/>
          </a:p>
        </p:txBody>
      </p:sp>
      <p:sp>
        <p:nvSpPr>
          <p:cNvPr id="3" name="Chỗ dành sẵn cho Nội dung 2">
            <a:extLst>
              <a:ext uri="{FF2B5EF4-FFF2-40B4-BE49-F238E27FC236}">
                <a16:creationId xmlns:a16="http://schemas.microsoft.com/office/drawing/2014/main" id="{3A3D7FAD-C61C-4C48-99A8-2BED2CCF6BC7}"/>
              </a:ext>
            </a:extLst>
          </p:cNvPr>
          <p:cNvSpPr>
            <a:spLocks noGrp="1"/>
          </p:cNvSpPr>
          <p:nvPr>
            <p:ph idx="1"/>
          </p:nvPr>
        </p:nvSpPr>
        <p:spPr>
          <a:xfrm>
            <a:off x="1097279" y="1845733"/>
            <a:ext cx="10594711" cy="4417439"/>
          </a:xfrm>
        </p:spPr>
        <p:txBody>
          <a:bodyPr>
            <a:normAutofit/>
          </a:bodyPr>
          <a:lstStyle/>
          <a:p>
            <a:r>
              <a:rPr lang="en-US" sz="2400" b="1" dirty="0"/>
              <a:t>RANSAC loop: (k times)</a:t>
            </a:r>
          </a:p>
          <a:p>
            <a:endParaRPr lang="en-US" sz="2400" dirty="0"/>
          </a:p>
          <a:p>
            <a:endParaRPr lang="en-US" sz="2400" dirty="0"/>
          </a:p>
          <a:p>
            <a:endParaRPr lang="en-US" sz="2400" dirty="0"/>
          </a:p>
          <a:p>
            <a:r>
              <a:rPr lang="en-US" sz="2400" dirty="0"/>
              <a:t>1. Select four feature pairs (at random) </a:t>
            </a:r>
          </a:p>
          <a:p>
            <a:r>
              <a:rPr lang="en-US" sz="2400" dirty="0"/>
              <a:t>2.Compute </a:t>
            </a:r>
            <a:r>
              <a:rPr lang="en-US" sz="2400" dirty="0" err="1"/>
              <a:t>homography</a:t>
            </a:r>
            <a:r>
              <a:rPr lang="en-US" sz="2400" dirty="0"/>
              <a:t> H (exact)</a:t>
            </a:r>
          </a:p>
          <a:p>
            <a:r>
              <a:rPr lang="en-US" sz="2400" dirty="0"/>
              <a:t>3.Compute inliers where ||pi ’, H pi || &lt; ε </a:t>
            </a:r>
          </a:p>
          <a:p>
            <a:r>
              <a:rPr lang="en-US" sz="2400" dirty="0"/>
              <a:t>Keep largest set of inliers Re-compute least-squares H estimate using all of the inliers </a:t>
            </a:r>
          </a:p>
          <a:p>
            <a:endParaRPr lang="vi-VN" sz="2400" dirty="0"/>
          </a:p>
        </p:txBody>
      </p:sp>
      <p:pic>
        <p:nvPicPr>
          <p:cNvPr id="4" name="Hình ảnh 3">
            <a:extLst>
              <a:ext uri="{FF2B5EF4-FFF2-40B4-BE49-F238E27FC236}">
                <a16:creationId xmlns:a16="http://schemas.microsoft.com/office/drawing/2014/main" id="{5AEFA48E-074D-45CA-98CA-6ADB35785145}"/>
              </a:ext>
            </a:extLst>
          </p:cNvPr>
          <p:cNvPicPr>
            <a:picLocks noChangeAspect="1"/>
          </p:cNvPicPr>
          <p:nvPr/>
        </p:nvPicPr>
        <p:blipFill>
          <a:blip r:embed="rId3"/>
          <a:stretch>
            <a:fillRect/>
          </a:stretch>
        </p:blipFill>
        <p:spPr>
          <a:xfrm>
            <a:off x="2037545" y="2431245"/>
            <a:ext cx="2226230" cy="1073829"/>
          </a:xfrm>
          <a:prstGeom prst="rect">
            <a:avLst/>
          </a:prstGeom>
        </p:spPr>
      </p:pic>
    </p:spTree>
    <p:extLst>
      <p:ext uri="{BB962C8B-B14F-4D97-AF65-F5344CB8AC3E}">
        <p14:creationId xmlns:p14="http://schemas.microsoft.com/office/powerpoint/2010/main" val="189848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EA991F-F0F9-4B9A-97DE-9668C0FF5B46}"/>
              </a:ext>
            </a:extLst>
          </p:cNvPr>
          <p:cNvSpPr txBox="1">
            <a:spLocks/>
          </p:cNvSpPr>
          <p:nvPr/>
        </p:nvSpPr>
        <p:spPr>
          <a:xfrm>
            <a:off x="1066800" y="380144"/>
            <a:ext cx="10058400" cy="75667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dirty="0">
                <a:solidFill>
                  <a:srgbClr val="FF0000"/>
                </a:solidFill>
              </a:rPr>
              <a:t>Simple example: fit a line</a:t>
            </a:r>
            <a:endParaRPr lang="vi-VN" sz="5400" dirty="0">
              <a:solidFill>
                <a:srgbClr val="FF0000"/>
              </a:solidFill>
            </a:endParaRPr>
          </a:p>
        </p:txBody>
      </p:sp>
      <p:sp>
        <p:nvSpPr>
          <p:cNvPr id="3" name="Chỗ dành sẵn cho Nội dung 2">
            <a:extLst>
              <a:ext uri="{FF2B5EF4-FFF2-40B4-BE49-F238E27FC236}">
                <a16:creationId xmlns:a16="http://schemas.microsoft.com/office/drawing/2014/main" id="{AFF1FE6D-948D-404F-B138-F60445D3AB6E}"/>
              </a:ext>
            </a:extLst>
          </p:cNvPr>
          <p:cNvSpPr txBox="1">
            <a:spLocks/>
          </p:cNvSpPr>
          <p:nvPr/>
        </p:nvSpPr>
        <p:spPr>
          <a:xfrm>
            <a:off x="1156131" y="1270381"/>
            <a:ext cx="10058400" cy="84609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r>
              <a:rPr lang="en-US" sz="2400" dirty="0"/>
              <a:t>Fit y= ax + b (2 numbers a, b) to 2D pairs</a:t>
            </a:r>
          </a:p>
          <a:p>
            <a:pPr marL="201168" lvl="1" indent="0">
              <a:buFont typeface="Calibri" pitchFamily="34" charset="0"/>
              <a:buNone/>
            </a:pPr>
            <a:endParaRPr lang="vi-VN" dirty="0"/>
          </a:p>
        </p:txBody>
      </p:sp>
      <p:pic>
        <p:nvPicPr>
          <p:cNvPr id="4" name="Hình ảnh 3">
            <a:extLst>
              <a:ext uri="{FF2B5EF4-FFF2-40B4-BE49-F238E27FC236}">
                <a16:creationId xmlns:a16="http://schemas.microsoft.com/office/drawing/2014/main" id="{C1BD8AE9-A4EC-48BD-9F6A-D417DA59BCFD}"/>
              </a:ext>
            </a:extLst>
          </p:cNvPr>
          <p:cNvPicPr>
            <a:picLocks noChangeAspect="1"/>
          </p:cNvPicPr>
          <p:nvPr/>
        </p:nvPicPr>
        <p:blipFill>
          <a:blip r:embed="rId3"/>
          <a:stretch>
            <a:fillRect/>
          </a:stretch>
        </p:blipFill>
        <p:spPr>
          <a:xfrm>
            <a:off x="1354476" y="1993186"/>
            <a:ext cx="8010525" cy="4267200"/>
          </a:xfrm>
          <a:prstGeom prst="rect">
            <a:avLst/>
          </a:prstGeom>
        </p:spPr>
      </p:pic>
    </p:spTree>
    <p:extLst>
      <p:ext uri="{BB962C8B-B14F-4D97-AF65-F5344CB8AC3E}">
        <p14:creationId xmlns:p14="http://schemas.microsoft.com/office/powerpoint/2010/main" val="243794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EA991F-F0F9-4B9A-97DE-9668C0FF5B46}"/>
              </a:ext>
            </a:extLst>
          </p:cNvPr>
          <p:cNvSpPr txBox="1">
            <a:spLocks/>
          </p:cNvSpPr>
          <p:nvPr/>
        </p:nvSpPr>
        <p:spPr>
          <a:xfrm>
            <a:off x="1066800" y="380144"/>
            <a:ext cx="10058400" cy="75667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dirty="0">
                <a:solidFill>
                  <a:srgbClr val="FF0000"/>
                </a:solidFill>
              </a:rPr>
              <a:t>Simple example: fit a line</a:t>
            </a:r>
            <a:endParaRPr lang="vi-VN" sz="5400" dirty="0">
              <a:solidFill>
                <a:srgbClr val="FF0000"/>
              </a:solidFill>
            </a:endParaRPr>
          </a:p>
        </p:txBody>
      </p:sp>
      <p:sp>
        <p:nvSpPr>
          <p:cNvPr id="3" name="Chỗ dành sẵn cho Nội dung 2">
            <a:extLst>
              <a:ext uri="{FF2B5EF4-FFF2-40B4-BE49-F238E27FC236}">
                <a16:creationId xmlns:a16="http://schemas.microsoft.com/office/drawing/2014/main" id="{AFF1FE6D-948D-404F-B138-F60445D3AB6E}"/>
              </a:ext>
            </a:extLst>
          </p:cNvPr>
          <p:cNvSpPr txBox="1">
            <a:spLocks/>
          </p:cNvSpPr>
          <p:nvPr/>
        </p:nvSpPr>
        <p:spPr>
          <a:xfrm>
            <a:off x="1156131" y="1006867"/>
            <a:ext cx="10058400" cy="110960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r>
              <a:rPr lang="en-US" dirty="0"/>
              <a:t>• Pick 2 points </a:t>
            </a:r>
          </a:p>
          <a:p>
            <a:pPr marL="201168" lvl="1" indent="0">
              <a:buFont typeface="Calibri" pitchFamily="34" charset="0"/>
              <a:buNone/>
            </a:pPr>
            <a:r>
              <a:rPr lang="en-US" dirty="0"/>
              <a:t>• Fit line </a:t>
            </a:r>
          </a:p>
          <a:p>
            <a:pPr marL="201168" lvl="1" indent="0">
              <a:buFont typeface="Calibri" pitchFamily="34" charset="0"/>
              <a:buNone/>
            </a:pPr>
            <a:r>
              <a:rPr lang="en-US" dirty="0"/>
              <a:t>• Count inliers </a:t>
            </a:r>
            <a:endParaRPr lang="vi-VN" dirty="0"/>
          </a:p>
        </p:txBody>
      </p:sp>
      <p:pic>
        <p:nvPicPr>
          <p:cNvPr id="4" name="Hình ảnh 3">
            <a:extLst>
              <a:ext uri="{FF2B5EF4-FFF2-40B4-BE49-F238E27FC236}">
                <a16:creationId xmlns:a16="http://schemas.microsoft.com/office/drawing/2014/main" id="{C1BD8AE9-A4EC-48BD-9F6A-D417DA59BCFD}"/>
              </a:ext>
            </a:extLst>
          </p:cNvPr>
          <p:cNvPicPr>
            <a:picLocks noChangeAspect="1"/>
          </p:cNvPicPr>
          <p:nvPr/>
        </p:nvPicPr>
        <p:blipFill>
          <a:blip r:embed="rId3"/>
          <a:stretch>
            <a:fillRect/>
          </a:stretch>
        </p:blipFill>
        <p:spPr>
          <a:xfrm>
            <a:off x="1325366" y="1993186"/>
            <a:ext cx="8039635" cy="4267200"/>
          </a:xfrm>
          <a:prstGeom prst="rect">
            <a:avLst/>
          </a:prstGeom>
        </p:spPr>
      </p:pic>
      <p:pic>
        <p:nvPicPr>
          <p:cNvPr id="5" name="Hình ảnh 4">
            <a:extLst>
              <a:ext uri="{FF2B5EF4-FFF2-40B4-BE49-F238E27FC236}">
                <a16:creationId xmlns:a16="http://schemas.microsoft.com/office/drawing/2014/main" id="{3C483937-0258-428D-971F-89930E5A15E1}"/>
              </a:ext>
            </a:extLst>
          </p:cNvPr>
          <p:cNvPicPr>
            <a:picLocks noChangeAspect="1"/>
          </p:cNvPicPr>
          <p:nvPr/>
        </p:nvPicPr>
        <p:blipFill>
          <a:blip r:embed="rId4"/>
          <a:stretch>
            <a:fillRect/>
          </a:stretch>
        </p:blipFill>
        <p:spPr>
          <a:xfrm>
            <a:off x="1402475" y="2583736"/>
            <a:ext cx="6896100" cy="3676650"/>
          </a:xfrm>
          <a:prstGeom prst="rect">
            <a:avLst/>
          </a:prstGeom>
        </p:spPr>
      </p:pic>
    </p:spTree>
    <p:extLst>
      <p:ext uri="{BB962C8B-B14F-4D97-AF65-F5344CB8AC3E}">
        <p14:creationId xmlns:p14="http://schemas.microsoft.com/office/powerpoint/2010/main" val="111114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EA991F-F0F9-4B9A-97DE-9668C0FF5B46}"/>
              </a:ext>
            </a:extLst>
          </p:cNvPr>
          <p:cNvSpPr txBox="1">
            <a:spLocks/>
          </p:cNvSpPr>
          <p:nvPr/>
        </p:nvSpPr>
        <p:spPr>
          <a:xfrm>
            <a:off x="1066800" y="380144"/>
            <a:ext cx="10058400" cy="75667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dirty="0">
                <a:solidFill>
                  <a:srgbClr val="FF0000"/>
                </a:solidFill>
              </a:rPr>
              <a:t>Simple example: fit a line</a:t>
            </a:r>
            <a:endParaRPr lang="vi-VN" sz="5400" dirty="0">
              <a:solidFill>
                <a:srgbClr val="FF0000"/>
              </a:solidFill>
            </a:endParaRPr>
          </a:p>
        </p:txBody>
      </p:sp>
      <p:sp>
        <p:nvSpPr>
          <p:cNvPr id="3" name="Chỗ dành sẵn cho Nội dung 2">
            <a:extLst>
              <a:ext uri="{FF2B5EF4-FFF2-40B4-BE49-F238E27FC236}">
                <a16:creationId xmlns:a16="http://schemas.microsoft.com/office/drawing/2014/main" id="{AFF1FE6D-948D-404F-B138-F60445D3AB6E}"/>
              </a:ext>
            </a:extLst>
          </p:cNvPr>
          <p:cNvSpPr txBox="1">
            <a:spLocks/>
          </p:cNvSpPr>
          <p:nvPr/>
        </p:nvSpPr>
        <p:spPr>
          <a:xfrm>
            <a:off x="1156131" y="1006867"/>
            <a:ext cx="10058400" cy="110960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r>
              <a:rPr lang="en-US" dirty="0"/>
              <a:t>• Pick 2 points </a:t>
            </a:r>
          </a:p>
          <a:p>
            <a:pPr marL="201168" lvl="1" indent="0">
              <a:buFont typeface="Calibri" pitchFamily="34" charset="0"/>
              <a:buNone/>
            </a:pPr>
            <a:r>
              <a:rPr lang="en-US" dirty="0"/>
              <a:t>• Fit line </a:t>
            </a:r>
          </a:p>
          <a:p>
            <a:pPr marL="201168" lvl="1" indent="0">
              <a:buFont typeface="Calibri" pitchFamily="34" charset="0"/>
              <a:buNone/>
            </a:pPr>
            <a:r>
              <a:rPr lang="en-US" dirty="0"/>
              <a:t>• Count inliers </a:t>
            </a:r>
            <a:endParaRPr lang="vi-VN" dirty="0"/>
          </a:p>
        </p:txBody>
      </p:sp>
      <p:pic>
        <p:nvPicPr>
          <p:cNvPr id="4" name="Hình ảnh 3">
            <a:extLst>
              <a:ext uri="{FF2B5EF4-FFF2-40B4-BE49-F238E27FC236}">
                <a16:creationId xmlns:a16="http://schemas.microsoft.com/office/drawing/2014/main" id="{C1BD8AE9-A4EC-48BD-9F6A-D417DA59BCFD}"/>
              </a:ext>
            </a:extLst>
          </p:cNvPr>
          <p:cNvPicPr>
            <a:picLocks noChangeAspect="1"/>
          </p:cNvPicPr>
          <p:nvPr/>
        </p:nvPicPr>
        <p:blipFill>
          <a:blip r:embed="rId3"/>
          <a:stretch>
            <a:fillRect/>
          </a:stretch>
        </p:blipFill>
        <p:spPr>
          <a:xfrm>
            <a:off x="1325366" y="1993186"/>
            <a:ext cx="8039635" cy="4267200"/>
          </a:xfrm>
          <a:prstGeom prst="rect">
            <a:avLst/>
          </a:prstGeom>
        </p:spPr>
      </p:pic>
      <p:pic>
        <p:nvPicPr>
          <p:cNvPr id="7" name="Hình ảnh 6">
            <a:extLst>
              <a:ext uri="{FF2B5EF4-FFF2-40B4-BE49-F238E27FC236}">
                <a16:creationId xmlns:a16="http://schemas.microsoft.com/office/drawing/2014/main" id="{91843750-DB71-4953-BEE7-780D24C6DCD4}"/>
              </a:ext>
            </a:extLst>
          </p:cNvPr>
          <p:cNvPicPr>
            <a:picLocks noChangeAspect="1"/>
          </p:cNvPicPr>
          <p:nvPr/>
        </p:nvPicPr>
        <p:blipFill>
          <a:blip r:embed="rId4"/>
          <a:stretch>
            <a:fillRect/>
          </a:stretch>
        </p:blipFill>
        <p:spPr>
          <a:xfrm>
            <a:off x="1235520" y="2555161"/>
            <a:ext cx="7686675" cy="3705225"/>
          </a:xfrm>
          <a:prstGeom prst="rect">
            <a:avLst/>
          </a:prstGeom>
        </p:spPr>
      </p:pic>
    </p:spTree>
    <p:extLst>
      <p:ext uri="{BB962C8B-B14F-4D97-AF65-F5344CB8AC3E}">
        <p14:creationId xmlns:p14="http://schemas.microsoft.com/office/powerpoint/2010/main" val="273208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EA991F-F0F9-4B9A-97DE-9668C0FF5B46}"/>
              </a:ext>
            </a:extLst>
          </p:cNvPr>
          <p:cNvSpPr txBox="1">
            <a:spLocks/>
          </p:cNvSpPr>
          <p:nvPr/>
        </p:nvSpPr>
        <p:spPr>
          <a:xfrm>
            <a:off x="1066800" y="380144"/>
            <a:ext cx="10058400" cy="756673"/>
          </a:xfrm>
          <a:prstGeom prst="rect">
            <a:avLst/>
          </a:prstGeom>
        </p:spPr>
        <p:txBody>
          <a:bodyPr>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dirty="0">
                <a:solidFill>
                  <a:srgbClr val="FF0000"/>
                </a:solidFill>
              </a:rPr>
              <a:t>Simple example: fit a line</a:t>
            </a:r>
            <a:endParaRPr lang="vi-VN" sz="5400" dirty="0">
              <a:solidFill>
                <a:srgbClr val="FF0000"/>
              </a:solidFill>
            </a:endParaRPr>
          </a:p>
        </p:txBody>
      </p:sp>
      <p:sp>
        <p:nvSpPr>
          <p:cNvPr id="3" name="Chỗ dành sẵn cho Nội dung 2">
            <a:extLst>
              <a:ext uri="{FF2B5EF4-FFF2-40B4-BE49-F238E27FC236}">
                <a16:creationId xmlns:a16="http://schemas.microsoft.com/office/drawing/2014/main" id="{AFF1FE6D-948D-404F-B138-F60445D3AB6E}"/>
              </a:ext>
            </a:extLst>
          </p:cNvPr>
          <p:cNvSpPr txBox="1">
            <a:spLocks/>
          </p:cNvSpPr>
          <p:nvPr/>
        </p:nvSpPr>
        <p:spPr>
          <a:xfrm>
            <a:off x="1156131" y="1006867"/>
            <a:ext cx="10058400" cy="110960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r>
              <a:rPr lang="en-US" dirty="0"/>
              <a:t>• Pick 2 points </a:t>
            </a:r>
          </a:p>
          <a:p>
            <a:pPr marL="201168" lvl="1" indent="0">
              <a:buFont typeface="Calibri" pitchFamily="34" charset="0"/>
              <a:buNone/>
            </a:pPr>
            <a:r>
              <a:rPr lang="en-US" dirty="0"/>
              <a:t>• Fit line </a:t>
            </a:r>
          </a:p>
          <a:p>
            <a:pPr marL="201168" lvl="1" indent="0">
              <a:buFont typeface="Calibri" pitchFamily="34" charset="0"/>
              <a:buNone/>
            </a:pPr>
            <a:r>
              <a:rPr lang="en-US" dirty="0"/>
              <a:t>• Count inliers </a:t>
            </a:r>
            <a:endParaRPr lang="vi-VN" dirty="0"/>
          </a:p>
        </p:txBody>
      </p:sp>
      <p:pic>
        <p:nvPicPr>
          <p:cNvPr id="4" name="Hình ảnh 3">
            <a:extLst>
              <a:ext uri="{FF2B5EF4-FFF2-40B4-BE49-F238E27FC236}">
                <a16:creationId xmlns:a16="http://schemas.microsoft.com/office/drawing/2014/main" id="{C1BD8AE9-A4EC-48BD-9F6A-D417DA59BCFD}"/>
              </a:ext>
            </a:extLst>
          </p:cNvPr>
          <p:cNvPicPr>
            <a:picLocks noChangeAspect="1"/>
          </p:cNvPicPr>
          <p:nvPr/>
        </p:nvPicPr>
        <p:blipFill>
          <a:blip r:embed="rId3"/>
          <a:stretch>
            <a:fillRect/>
          </a:stretch>
        </p:blipFill>
        <p:spPr>
          <a:xfrm>
            <a:off x="1263721" y="1993186"/>
            <a:ext cx="8121829" cy="4143910"/>
          </a:xfrm>
          <a:prstGeom prst="rect">
            <a:avLst/>
          </a:prstGeom>
        </p:spPr>
      </p:pic>
      <p:pic>
        <p:nvPicPr>
          <p:cNvPr id="5" name="Hình ảnh 4">
            <a:extLst>
              <a:ext uri="{FF2B5EF4-FFF2-40B4-BE49-F238E27FC236}">
                <a16:creationId xmlns:a16="http://schemas.microsoft.com/office/drawing/2014/main" id="{B8EE2BBF-51DD-48F7-A839-D44937FFE478}"/>
              </a:ext>
            </a:extLst>
          </p:cNvPr>
          <p:cNvPicPr>
            <a:picLocks noChangeAspect="1"/>
          </p:cNvPicPr>
          <p:nvPr/>
        </p:nvPicPr>
        <p:blipFill>
          <a:blip r:embed="rId4"/>
          <a:stretch>
            <a:fillRect/>
          </a:stretch>
        </p:blipFill>
        <p:spPr>
          <a:xfrm>
            <a:off x="1335640" y="2441396"/>
            <a:ext cx="6838950" cy="3695700"/>
          </a:xfrm>
          <a:prstGeom prst="rect">
            <a:avLst/>
          </a:prstGeom>
        </p:spPr>
      </p:pic>
      <p:sp>
        <p:nvSpPr>
          <p:cNvPr id="11" name="Hộp Văn bản 10">
            <a:extLst>
              <a:ext uri="{FF2B5EF4-FFF2-40B4-BE49-F238E27FC236}">
                <a16:creationId xmlns:a16="http://schemas.microsoft.com/office/drawing/2014/main" id="{8FF5E966-CD91-428C-834D-288BFC8C9C09}"/>
              </a:ext>
            </a:extLst>
          </p:cNvPr>
          <p:cNvSpPr txBox="1"/>
          <p:nvPr/>
        </p:nvSpPr>
        <p:spPr>
          <a:xfrm>
            <a:off x="7736440" y="2116475"/>
            <a:ext cx="4140485" cy="954107"/>
          </a:xfrm>
          <a:prstGeom prst="rect">
            <a:avLst/>
          </a:prstGeom>
          <a:noFill/>
        </p:spPr>
        <p:txBody>
          <a:bodyPr wrap="square" rtlCol="0">
            <a:spAutoFit/>
          </a:bodyPr>
          <a:lstStyle/>
          <a:p>
            <a:r>
              <a:rPr lang="en-US" sz="2800" b="1" dirty="0"/>
              <a:t>• Use biggest set of </a:t>
            </a:r>
            <a:r>
              <a:rPr lang="en-US" sz="2800" b="1" dirty="0">
                <a:solidFill>
                  <a:srgbClr val="FF0000"/>
                </a:solidFill>
              </a:rPr>
              <a:t>inliers </a:t>
            </a:r>
          </a:p>
          <a:p>
            <a:r>
              <a:rPr lang="en-US" sz="2800" b="1" dirty="0"/>
              <a:t>• Do least-square fit </a:t>
            </a:r>
            <a:endParaRPr lang="vi-VN" sz="2800" b="1" dirty="0"/>
          </a:p>
        </p:txBody>
      </p:sp>
    </p:spTree>
    <p:extLst>
      <p:ext uri="{BB962C8B-B14F-4D97-AF65-F5344CB8AC3E}">
        <p14:creationId xmlns:p14="http://schemas.microsoft.com/office/powerpoint/2010/main" val="11326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5C1B72-1857-40B5-9DC9-CFF6FD5F85A5}"/>
              </a:ext>
            </a:extLst>
          </p:cNvPr>
          <p:cNvSpPr>
            <a:spLocks noGrp="1"/>
          </p:cNvSpPr>
          <p:nvPr>
            <p:ph type="title"/>
          </p:nvPr>
        </p:nvSpPr>
        <p:spPr>
          <a:xfrm>
            <a:off x="1097280" y="914400"/>
            <a:ext cx="10058400" cy="822960"/>
          </a:xfrm>
        </p:spPr>
        <p:txBody>
          <a:bodyPr/>
          <a:lstStyle/>
          <a:p>
            <a:r>
              <a:rPr lang="vi-VN" dirty="0" err="1"/>
              <a:t>Combine</a:t>
            </a:r>
            <a:r>
              <a:rPr lang="vi-VN" dirty="0"/>
              <a:t> </a:t>
            </a:r>
            <a:r>
              <a:rPr lang="vi-VN" dirty="0" err="1"/>
              <a:t>two</a:t>
            </a:r>
            <a:r>
              <a:rPr lang="vi-VN" dirty="0"/>
              <a:t> </a:t>
            </a:r>
            <a:r>
              <a:rPr lang="vi-VN" dirty="0" err="1"/>
              <a:t>images</a:t>
            </a:r>
            <a:r>
              <a:rPr lang="vi-VN" dirty="0"/>
              <a:t> </a:t>
            </a:r>
          </a:p>
        </p:txBody>
      </p:sp>
      <p:graphicFrame>
        <p:nvGraphicFramePr>
          <p:cNvPr id="4" name="Đối tượng 3">
            <a:extLst>
              <a:ext uri="{FF2B5EF4-FFF2-40B4-BE49-F238E27FC236}">
                <a16:creationId xmlns:a16="http://schemas.microsoft.com/office/drawing/2014/main" id="{BB92CCA7-493A-4636-B1BE-AAE84E31B02D}"/>
              </a:ext>
            </a:extLst>
          </p:cNvPr>
          <p:cNvGraphicFramePr>
            <a:graphicFrameLocks noChangeAspect="1"/>
          </p:cNvGraphicFramePr>
          <p:nvPr/>
        </p:nvGraphicFramePr>
        <p:xfrm>
          <a:off x="2329933" y="1820969"/>
          <a:ext cx="7038975" cy="4048125"/>
        </p:xfrm>
        <a:graphic>
          <a:graphicData uri="http://schemas.openxmlformats.org/presentationml/2006/ole">
            <mc:AlternateContent xmlns:mc="http://schemas.openxmlformats.org/markup-compatibility/2006">
              <mc:Choice xmlns:v="urn:schemas-microsoft-com:vml" Requires="v">
                <p:oleObj spid="_x0000_s1027" name="Bitmap Image" r:id="rId4" imgW="7039080" imgH="4048200" progId="Paint.Picture">
                  <p:embed/>
                </p:oleObj>
              </mc:Choice>
              <mc:Fallback>
                <p:oleObj name="Bitmap Image" r:id="rId4" imgW="7039080" imgH="4048200" progId="Paint.Picture">
                  <p:embed/>
                  <p:pic>
                    <p:nvPicPr>
                      <p:cNvPr id="4" name="Đối tượng 3">
                        <a:extLst>
                          <a:ext uri="{FF2B5EF4-FFF2-40B4-BE49-F238E27FC236}">
                            <a16:creationId xmlns:a16="http://schemas.microsoft.com/office/drawing/2014/main" id="{BB92CCA7-493A-4636-B1BE-AAE84E31B02D}"/>
                          </a:ext>
                        </a:extLst>
                      </p:cNvPr>
                      <p:cNvPicPr/>
                      <p:nvPr/>
                    </p:nvPicPr>
                    <p:blipFill>
                      <a:blip r:embed="rId5"/>
                      <a:stretch>
                        <a:fillRect/>
                      </a:stretch>
                    </p:blipFill>
                    <p:spPr>
                      <a:xfrm>
                        <a:off x="2329933" y="1820969"/>
                        <a:ext cx="7038975" cy="4048125"/>
                      </a:xfrm>
                      <a:prstGeom prst="rect">
                        <a:avLst/>
                      </a:prstGeom>
                    </p:spPr>
                  </p:pic>
                </p:oleObj>
              </mc:Fallback>
            </mc:AlternateContent>
          </a:graphicData>
        </a:graphic>
      </p:graphicFrame>
      <p:sp>
        <p:nvSpPr>
          <p:cNvPr id="5" name="Hộp Văn bản 4">
            <a:extLst>
              <a:ext uri="{FF2B5EF4-FFF2-40B4-BE49-F238E27FC236}">
                <a16:creationId xmlns:a16="http://schemas.microsoft.com/office/drawing/2014/main" id="{F73D881B-0497-4B38-A6E8-D9C83A5964DE}"/>
              </a:ext>
            </a:extLst>
          </p:cNvPr>
          <p:cNvSpPr txBox="1"/>
          <p:nvPr/>
        </p:nvSpPr>
        <p:spPr>
          <a:xfrm>
            <a:off x="410966" y="2260315"/>
            <a:ext cx="2404153" cy="461665"/>
          </a:xfrm>
          <a:prstGeom prst="rect">
            <a:avLst/>
          </a:prstGeom>
          <a:noFill/>
        </p:spPr>
        <p:txBody>
          <a:bodyPr wrap="square" rtlCol="0">
            <a:spAutoFit/>
          </a:bodyPr>
          <a:lstStyle/>
          <a:p>
            <a:r>
              <a:rPr lang="vi-VN" sz="2400" b="1" dirty="0" err="1"/>
              <a:t>Main</a:t>
            </a:r>
            <a:r>
              <a:rPr lang="vi-VN" sz="2400" b="1" dirty="0"/>
              <a:t> </a:t>
            </a:r>
            <a:r>
              <a:rPr lang="vi-VN" sz="2400" b="1" dirty="0" err="1"/>
              <a:t>image</a:t>
            </a:r>
            <a:endParaRPr lang="vi-VN" sz="2400" b="1" dirty="0"/>
          </a:p>
        </p:txBody>
      </p:sp>
      <p:sp>
        <p:nvSpPr>
          <p:cNvPr id="6" name="Hộp Văn bản 5">
            <a:extLst>
              <a:ext uri="{FF2B5EF4-FFF2-40B4-BE49-F238E27FC236}">
                <a16:creationId xmlns:a16="http://schemas.microsoft.com/office/drawing/2014/main" id="{E6375BBA-2685-4678-94B5-448F7358CC77}"/>
              </a:ext>
            </a:extLst>
          </p:cNvPr>
          <p:cNvSpPr txBox="1"/>
          <p:nvPr/>
        </p:nvSpPr>
        <p:spPr>
          <a:xfrm>
            <a:off x="9787847" y="2446059"/>
            <a:ext cx="2404153" cy="461665"/>
          </a:xfrm>
          <a:prstGeom prst="rect">
            <a:avLst/>
          </a:prstGeom>
          <a:noFill/>
        </p:spPr>
        <p:txBody>
          <a:bodyPr wrap="square" rtlCol="0">
            <a:spAutoFit/>
          </a:bodyPr>
          <a:lstStyle/>
          <a:p>
            <a:r>
              <a:rPr lang="vi-VN" sz="2400" b="1" dirty="0"/>
              <a:t> </a:t>
            </a:r>
            <a:r>
              <a:rPr lang="vi-VN" sz="2400" b="1" dirty="0" err="1"/>
              <a:t>others</a:t>
            </a:r>
            <a:r>
              <a:rPr lang="vi-VN" sz="2400" b="1" dirty="0"/>
              <a:t> </a:t>
            </a:r>
            <a:r>
              <a:rPr lang="vi-VN" sz="2400" b="1" dirty="0" err="1"/>
              <a:t>image</a:t>
            </a:r>
            <a:endParaRPr lang="vi-VN" sz="2400" b="1" dirty="0"/>
          </a:p>
        </p:txBody>
      </p:sp>
      <p:sp>
        <p:nvSpPr>
          <p:cNvPr id="7" name="Mũi tên: Xuống 6">
            <a:extLst>
              <a:ext uri="{FF2B5EF4-FFF2-40B4-BE49-F238E27FC236}">
                <a16:creationId xmlns:a16="http://schemas.microsoft.com/office/drawing/2014/main" id="{01991587-04FE-4B60-BE1E-0D6D14B4AA0B}"/>
              </a:ext>
            </a:extLst>
          </p:cNvPr>
          <p:cNvSpPr/>
          <p:nvPr/>
        </p:nvSpPr>
        <p:spPr>
          <a:xfrm rot="17292846">
            <a:off x="2609341" y="2526095"/>
            <a:ext cx="359596" cy="9356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Mũi tên: Xuống 7">
            <a:extLst>
              <a:ext uri="{FF2B5EF4-FFF2-40B4-BE49-F238E27FC236}">
                <a16:creationId xmlns:a16="http://schemas.microsoft.com/office/drawing/2014/main" id="{284056E6-D646-41BC-A3B4-6629A098A704}"/>
              </a:ext>
            </a:extLst>
          </p:cNvPr>
          <p:cNvSpPr/>
          <p:nvPr/>
        </p:nvSpPr>
        <p:spPr>
          <a:xfrm rot="4030862">
            <a:off x="9040573" y="2601322"/>
            <a:ext cx="359596" cy="935620"/>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Tree>
    <p:extLst>
      <p:ext uri="{BB962C8B-B14F-4D97-AF65-F5344CB8AC3E}">
        <p14:creationId xmlns:p14="http://schemas.microsoft.com/office/powerpoint/2010/main" val="3072524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Introduction </a:t>
            </a:r>
            <a:endParaRPr lang="vi-VN"/>
          </a:p>
        </p:txBody>
      </p:sp>
      <p:sp>
        <p:nvSpPr>
          <p:cNvPr id="3" name="Content Placeholder 2"/>
          <p:cNvSpPr>
            <a:spLocks noGrp="1"/>
          </p:cNvSpPr>
          <p:nvPr>
            <p:ph idx="1"/>
          </p:nvPr>
        </p:nvSpPr>
        <p:spPr/>
        <p:txBody>
          <a:bodyPr/>
          <a:lstStyle/>
          <a:p>
            <a:r>
              <a:rPr lang="en-US"/>
              <a:t>Image Stitching is basically combining two or more different images to form a single panorama view. </a:t>
            </a:r>
          </a:p>
          <a:p>
            <a:r>
              <a:rPr lang="en-US"/>
              <a:t>Panorama is derived from a Greek word, Pan=Everything and Horama=to view. </a:t>
            </a:r>
          </a:p>
          <a:p>
            <a:r>
              <a:rPr lang="en-US"/>
              <a:t>Camera has a field view of 50X35 degrees, whereas human eye has 200X135 degrees.</a:t>
            </a:r>
            <a:endParaRPr lang="vi-VN"/>
          </a:p>
        </p:txBody>
      </p:sp>
    </p:spTree>
    <p:extLst>
      <p:ext uri="{BB962C8B-B14F-4D97-AF65-F5344CB8AC3E}">
        <p14:creationId xmlns:p14="http://schemas.microsoft.com/office/powerpoint/2010/main" val="4196418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C6BBBE23-9C5B-4807-953D-20868AA9F066}"/>
              </a:ext>
            </a:extLst>
          </p:cNvPr>
          <p:cNvPicPr>
            <a:picLocks noChangeAspect="1"/>
          </p:cNvPicPr>
          <p:nvPr/>
        </p:nvPicPr>
        <p:blipFill>
          <a:blip r:embed="rId3"/>
          <a:stretch>
            <a:fillRect/>
          </a:stretch>
        </p:blipFill>
        <p:spPr>
          <a:xfrm>
            <a:off x="1910994" y="311994"/>
            <a:ext cx="8100719" cy="5775443"/>
          </a:xfrm>
          <a:prstGeom prst="rect">
            <a:avLst/>
          </a:prstGeom>
        </p:spPr>
      </p:pic>
      <p:sp>
        <p:nvSpPr>
          <p:cNvPr id="5" name="Hộp Văn bản 4">
            <a:extLst>
              <a:ext uri="{FF2B5EF4-FFF2-40B4-BE49-F238E27FC236}">
                <a16:creationId xmlns:a16="http://schemas.microsoft.com/office/drawing/2014/main" id="{4B7F6027-9300-4F39-A1C0-2084641C30ED}"/>
              </a:ext>
            </a:extLst>
          </p:cNvPr>
          <p:cNvSpPr txBox="1"/>
          <p:nvPr/>
        </p:nvSpPr>
        <p:spPr>
          <a:xfrm>
            <a:off x="5262534" y="0"/>
            <a:ext cx="2013735" cy="461665"/>
          </a:xfrm>
          <a:prstGeom prst="rect">
            <a:avLst/>
          </a:prstGeom>
          <a:noFill/>
        </p:spPr>
        <p:txBody>
          <a:bodyPr wrap="square" rtlCol="0">
            <a:spAutoFit/>
          </a:bodyPr>
          <a:lstStyle/>
          <a:p>
            <a:r>
              <a:rPr lang="vi-VN" sz="2400" dirty="0" err="1"/>
              <a:t>For</a:t>
            </a:r>
            <a:r>
              <a:rPr lang="vi-VN" sz="2400" dirty="0"/>
              <a:t> </a:t>
            </a:r>
            <a:r>
              <a:rPr lang="vi-VN" sz="2400" dirty="0" err="1"/>
              <a:t>example</a:t>
            </a:r>
            <a:endParaRPr lang="vi-VN" sz="2400" dirty="0"/>
          </a:p>
        </p:txBody>
      </p:sp>
    </p:spTree>
    <p:extLst>
      <p:ext uri="{BB962C8B-B14F-4D97-AF65-F5344CB8AC3E}">
        <p14:creationId xmlns:p14="http://schemas.microsoft.com/office/powerpoint/2010/main" val="473510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917F5759-6D4C-4955-A31A-57C1665F2DE2}"/>
              </a:ext>
            </a:extLst>
          </p:cNvPr>
          <p:cNvSpPr txBox="1">
            <a:spLocks noGrp="1"/>
          </p:cNvSpPr>
          <p:nvPr>
            <p:ph type="title"/>
          </p:nvPr>
        </p:nvSpPr>
        <p:spPr>
          <a:xfrm>
            <a:off x="1066800" y="628807"/>
            <a:ext cx="10058400" cy="720197"/>
          </a:xfrm>
          <a:prstGeom prst="rect">
            <a:avLst/>
          </a:prstGeom>
          <a:noFill/>
        </p:spPr>
        <p:txBody>
          <a:bodyPr wrap="square" rtlCol="0">
            <a:spAutoFit/>
          </a:bodyPr>
          <a:lstStyle/>
          <a:p>
            <a:r>
              <a:rPr lang="vi-VN" dirty="0" err="1"/>
              <a:t>Perspective</a:t>
            </a:r>
            <a:r>
              <a:rPr lang="vi-VN" dirty="0"/>
              <a:t> </a:t>
            </a:r>
            <a:r>
              <a:rPr lang="vi-VN" dirty="0" err="1"/>
              <a:t>Wrapping</a:t>
            </a:r>
            <a:endParaRPr lang="vi-VN" dirty="0"/>
          </a:p>
        </p:txBody>
      </p:sp>
      <p:pic>
        <p:nvPicPr>
          <p:cNvPr id="5" name="Hình ảnh 4">
            <a:extLst>
              <a:ext uri="{FF2B5EF4-FFF2-40B4-BE49-F238E27FC236}">
                <a16:creationId xmlns:a16="http://schemas.microsoft.com/office/drawing/2014/main" id="{3EEC47D0-85B5-4675-A180-B10BA3051B6E}"/>
              </a:ext>
            </a:extLst>
          </p:cNvPr>
          <p:cNvPicPr>
            <a:picLocks noChangeAspect="1"/>
          </p:cNvPicPr>
          <p:nvPr/>
        </p:nvPicPr>
        <p:blipFill>
          <a:blip r:embed="rId2"/>
          <a:stretch>
            <a:fillRect/>
          </a:stretch>
        </p:blipFill>
        <p:spPr>
          <a:xfrm>
            <a:off x="893852" y="1349004"/>
            <a:ext cx="10058400" cy="4823515"/>
          </a:xfrm>
          <a:prstGeom prst="rect">
            <a:avLst/>
          </a:prstGeom>
        </p:spPr>
      </p:pic>
    </p:spTree>
    <p:extLst>
      <p:ext uri="{BB962C8B-B14F-4D97-AF65-F5344CB8AC3E}">
        <p14:creationId xmlns:p14="http://schemas.microsoft.com/office/powerpoint/2010/main" val="933957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DB575D5D-1519-4010-9B83-1C75BAE59230}"/>
              </a:ext>
            </a:extLst>
          </p:cNvPr>
          <p:cNvPicPr>
            <a:picLocks noChangeAspect="1"/>
          </p:cNvPicPr>
          <p:nvPr/>
        </p:nvPicPr>
        <p:blipFill>
          <a:blip r:embed="rId2"/>
          <a:stretch>
            <a:fillRect/>
          </a:stretch>
        </p:blipFill>
        <p:spPr>
          <a:xfrm>
            <a:off x="0" y="647323"/>
            <a:ext cx="12192000" cy="5049645"/>
          </a:xfrm>
          <a:prstGeom prst="rect">
            <a:avLst/>
          </a:prstGeom>
        </p:spPr>
      </p:pic>
      <p:sp>
        <p:nvSpPr>
          <p:cNvPr id="3" name="Tiêu đề 3">
            <a:extLst>
              <a:ext uri="{FF2B5EF4-FFF2-40B4-BE49-F238E27FC236}">
                <a16:creationId xmlns:a16="http://schemas.microsoft.com/office/drawing/2014/main" id="{F1AFB040-59AD-4E79-B53C-73F90E9ACE4C}"/>
              </a:ext>
            </a:extLst>
          </p:cNvPr>
          <p:cNvSpPr txBox="1">
            <a:spLocks/>
          </p:cNvSpPr>
          <p:nvPr/>
        </p:nvSpPr>
        <p:spPr>
          <a:xfrm>
            <a:off x="460624" y="164437"/>
            <a:ext cx="10058400" cy="720197"/>
          </a:xfrm>
          <a:prstGeom prst="rect">
            <a:avLst/>
          </a:prstGeom>
          <a:noFill/>
        </p:spPr>
        <p:txBody>
          <a:bodyPr wrap="square"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vi-VN"/>
              <a:t>Perspective Wrapping</a:t>
            </a:r>
            <a:endParaRPr lang="vi-VN" dirty="0"/>
          </a:p>
        </p:txBody>
      </p:sp>
    </p:spTree>
    <p:extLst>
      <p:ext uri="{BB962C8B-B14F-4D97-AF65-F5344CB8AC3E}">
        <p14:creationId xmlns:p14="http://schemas.microsoft.com/office/powerpoint/2010/main" val="3312101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286603"/>
            <a:ext cx="8949089" cy="5387725"/>
          </a:xfrm>
        </p:spPr>
      </p:pic>
    </p:spTree>
    <p:extLst>
      <p:ext uri="{BB962C8B-B14F-4D97-AF65-F5344CB8AC3E}">
        <p14:creationId xmlns:p14="http://schemas.microsoft.com/office/powerpoint/2010/main" val="327074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find the below pictures from this picture:</a:t>
            </a:r>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25" y="2124075"/>
            <a:ext cx="7000875" cy="3467100"/>
          </a:xfrm>
        </p:spPr>
      </p:pic>
    </p:spTree>
    <p:extLst>
      <p:ext uri="{BB962C8B-B14F-4D97-AF65-F5344CB8AC3E}">
        <p14:creationId xmlns:p14="http://schemas.microsoft.com/office/powerpoint/2010/main" val="251391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553" y="422910"/>
            <a:ext cx="3067050" cy="1314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047" y="608647"/>
            <a:ext cx="2733675" cy="9429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854" y="3225716"/>
            <a:ext cx="2095500" cy="20669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097" y="3225716"/>
            <a:ext cx="2714625" cy="2019300"/>
          </a:xfrm>
          <a:prstGeom prst="rect">
            <a:avLst/>
          </a:prstGeom>
        </p:spPr>
      </p:pic>
      <p:sp>
        <p:nvSpPr>
          <p:cNvPr id="8" name="TextBox 7"/>
          <p:cNvSpPr txBox="1"/>
          <p:nvPr/>
        </p:nvSpPr>
        <p:spPr>
          <a:xfrm>
            <a:off x="2386262" y="2010601"/>
            <a:ext cx="2478505" cy="369332"/>
          </a:xfrm>
          <a:prstGeom prst="rect">
            <a:avLst/>
          </a:prstGeom>
          <a:noFill/>
        </p:spPr>
        <p:txBody>
          <a:bodyPr wrap="square" rtlCol="0">
            <a:spAutoFit/>
          </a:bodyPr>
          <a:lstStyle/>
          <a:p>
            <a:r>
              <a:rPr lang="vi-VN"/>
              <a:t>Feature 1</a:t>
            </a:r>
          </a:p>
        </p:txBody>
      </p:sp>
      <p:sp>
        <p:nvSpPr>
          <p:cNvPr id="10" name="TextBox 9"/>
          <p:cNvSpPr txBox="1"/>
          <p:nvPr/>
        </p:nvSpPr>
        <p:spPr>
          <a:xfrm>
            <a:off x="8213558" y="2112206"/>
            <a:ext cx="2478505" cy="369332"/>
          </a:xfrm>
          <a:prstGeom prst="rect">
            <a:avLst/>
          </a:prstGeom>
          <a:noFill/>
        </p:spPr>
        <p:txBody>
          <a:bodyPr wrap="square" rtlCol="0">
            <a:spAutoFit/>
          </a:bodyPr>
          <a:lstStyle/>
          <a:p>
            <a:r>
              <a:rPr lang="vi-VN"/>
              <a:t>Feature 2</a:t>
            </a:r>
          </a:p>
        </p:txBody>
      </p:sp>
      <p:sp>
        <p:nvSpPr>
          <p:cNvPr id="11" name="TextBox 10"/>
          <p:cNvSpPr txBox="1"/>
          <p:nvPr/>
        </p:nvSpPr>
        <p:spPr>
          <a:xfrm>
            <a:off x="8213558" y="5594639"/>
            <a:ext cx="2478505" cy="369332"/>
          </a:xfrm>
          <a:prstGeom prst="rect">
            <a:avLst/>
          </a:prstGeom>
          <a:noFill/>
        </p:spPr>
        <p:txBody>
          <a:bodyPr wrap="square" rtlCol="0">
            <a:spAutoFit/>
          </a:bodyPr>
          <a:lstStyle/>
          <a:p>
            <a:r>
              <a:rPr lang="vi-VN"/>
              <a:t>Feature 4</a:t>
            </a:r>
          </a:p>
        </p:txBody>
      </p:sp>
      <p:sp>
        <p:nvSpPr>
          <p:cNvPr id="12" name="TextBox 11"/>
          <p:cNvSpPr txBox="1"/>
          <p:nvPr/>
        </p:nvSpPr>
        <p:spPr>
          <a:xfrm>
            <a:off x="2386263" y="5565882"/>
            <a:ext cx="2478505" cy="369332"/>
          </a:xfrm>
          <a:prstGeom prst="rect">
            <a:avLst/>
          </a:prstGeom>
          <a:noFill/>
        </p:spPr>
        <p:txBody>
          <a:bodyPr wrap="square" rtlCol="0">
            <a:spAutoFit/>
          </a:bodyPr>
          <a:lstStyle/>
          <a:p>
            <a:r>
              <a:rPr lang="vi-VN"/>
              <a:t>Feature 3</a:t>
            </a:r>
          </a:p>
        </p:txBody>
      </p:sp>
    </p:spTree>
    <p:extLst>
      <p:ext uri="{BB962C8B-B14F-4D97-AF65-F5344CB8AC3E}">
        <p14:creationId xmlns:p14="http://schemas.microsoft.com/office/powerpoint/2010/main" val="357562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Result: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7613" y="2033588"/>
            <a:ext cx="7277100" cy="3648075"/>
          </a:xfrm>
        </p:spPr>
      </p:pic>
    </p:spTree>
    <p:extLst>
      <p:ext uri="{BB962C8B-B14F-4D97-AF65-F5344CB8AC3E}">
        <p14:creationId xmlns:p14="http://schemas.microsoft.com/office/powerpoint/2010/main" val="198010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SIFT</a:t>
            </a:r>
            <a:endParaRPr lang="vi-VN"/>
          </a:p>
        </p:txBody>
      </p:sp>
      <p:sp>
        <p:nvSpPr>
          <p:cNvPr id="3" name="Content Placeholder 2"/>
          <p:cNvSpPr>
            <a:spLocks noGrp="1"/>
          </p:cNvSpPr>
          <p:nvPr>
            <p:ph idx="1"/>
          </p:nvPr>
        </p:nvSpPr>
        <p:spPr/>
        <p:txBody>
          <a:bodyPr/>
          <a:lstStyle/>
          <a:p>
            <a:pPr algn="ctr"/>
            <a:r>
              <a:rPr lang="vi-VN"/>
              <a:t>Scale Invariant Feature Transform</a:t>
            </a:r>
          </a:p>
        </p:txBody>
      </p:sp>
    </p:spTree>
    <p:extLst>
      <p:ext uri="{BB962C8B-B14F-4D97-AF65-F5344CB8AC3E}">
        <p14:creationId xmlns:p14="http://schemas.microsoft.com/office/powerpoint/2010/main" val="82668969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556</TotalTime>
  <Words>2613</Words>
  <Application>Microsoft Office PowerPoint</Application>
  <PresentationFormat>Màn hình rộng</PresentationFormat>
  <Paragraphs>247</Paragraphs>
  <Slides>42</Slides>
  <Notes>29</Notes>
  <HiddenSlides>0</HiddenSlides>
  <MMClips>0</MMClips>
  <ScaleCrop>false</ScaleCrop>
  <HeadingPairs>
    <vt:vector size="8" baseType="variant">
      <vt:variant>
        <vt:lpstr>Phông được Dùng</vt:lpstr>
      </vt:variant>
      <vt:variant>
        <vt:i4>6</vt:i4>
      </vt:variant>
      <vt:variant>
        <vt:lpstr>Chủ đề</vt:lpstr>
      </vt:variant>
      <vt:variant>
        <vt:i4>1</vt:i4>
      </vt:variant>
      <vt:variant>
        <vt:lpstr>Máy chủ nhúng OLE</vt:lpstr>
      </vt:variant>
      <vt:variant>
        <vt:i4>1</vt:i4>
      </vt:variant>
      <vt:variant>
        <vt:lpstr>Tiêu đề Bản chiếu</vt:lpstr>
      </vt:variant>
      <vt:variant>
        <vt:i4>42</vt:i4>
      </vt:variant>
    </vt:vector>
  </HeadingPairs>
  <TitlesOfParts>
    <vt:vector size="50" baseType="lpstr">
      <vt:lpstr>Arial</vt:lpstr>
      <vt:lpstr>Calibri</vt:lpstr>
      <vt:lpstr>Calibri Light</vt:lpstr>
      <vt:lpstr>Roboto</vt:lpstr>
      <vt:lpstr>Times New Roman</vt:lpstr>
      <vt:lpstr>Wingdings</vt:lpstr>
      <vt:lpstr>Retrospect</vt:lpstr>
      <vt:lpstr>Bitmap Image</vt:lpstr>
      <vt:lpstr>Image Panorama Stitching with Python</vt:lpstr>
      <vt:lpstr>Team 8:</vt:lpstr>
      <vt:lpstr>Content</vt:lpstr>
      <vt:lpstr>Introduction </vt:lpstr>
      <vt:lpstr>Bản trình bày PowerPoint</vt:lpstr>
      <vt:lpstr>To find the below pictures from this picture:</vt:lpstr>
      <vt:lpstr>Bản trình bày PowerPoint</vt:lpstr>
      <vt:lpstr>Result:</vt:lpstr>
      <vt:lpstr>SIFT</vt:lpstr>
      <vt:lpstr>Đặc điểm của các Features:</vt:lpstr>
      <vt:lpstr>Algorithm...</vt:lpstr>
      <vt:lpstr>Space Scale:</vt:lpstr>
      <vt:lpstr>Scale Space  in SIFT</vt:lpstr>
      <vt:lpstr>2. LoG Approximations</vt:lpstr>
      <vt:lpstr>Bản trình bày PowerPoint</vt:lpstr>
      <vt:lpstr>3. Keypoint Localization:</vt:lpstr>
      <vt:lpstr>Locate maxima/minima in DoG images</vt:lpstr>
      <vt:lpstr>Subpixel Localization: </vt:lpstr>
      <vt:lpstr>Bản trình bày PowerPoint</vt:lpstr>
      <vt:lpstr>Discarding Low-Contrast Keypoints </vt:lpstr>
      <vt:lpstr>Orientation Assignment:</vt:lpstr>
      <vt:lpstr>The Details:</vt:lpstr>
      <vt:lpstr>Histogram:</vt:lpstr>
      <vt:lpstr>Local Descriptor Creation </vt:lpstr>
      <vt:lpstr>Bản trình bày PowerPoint</vt:lpstr>
      <vt:lpstr>Feature Matching:</vt:lpstr>
      <vt:lpstr>Feature: </vt:lpstr>
      <vt:lpstr>Features Matching: </vt:lpstr>
      <vt:lpstr>Algorithm For Feature Detection And Matching:</vt:lpstr>
      <vt:lpstr>Pictures:</vt:lpstr>
      <vt:lpstr>Bản trình bày PowerPoint</vt:lpstr>
      <vt:lpstr> Homography estimation using RANSAC </vt:lpstr>
      <vt:lpstr>Bản trình bày PowerPoint</vt:lpstr>
      <vt:lpstr> Homography estimation using RANSAC </vt:lpstr>
      <vt:lpstr>Bản trình bày PowerPoint</vt:lpstr>
      <vt:lpstr>Bản trình bày PowerPoint</vt:lpstr>
      <vt:lpstr>Bản trình bày PowerPoint</vt:lpstr>
      <vt:lpstr>Bản trình bày PowerPoint</vt:lpstr>
      <vt:lpstr>Combine two images </vt:lpstr>
      <vt:lpstr>Bản trình bày PowerPoint</vt:lpstr>
      <vt:lpstr>Perspective Wrapping</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Panorama Stitching with Python</dc:title>
  <dc:creator>DELL</dc:creator>
  <cp:lastModifiedBy>Lê Trương Hoàng Phúc</cp:lastModifiedBy>
  <cp:revision>64</cp:revision>
  <dcterms:created xsi:type="dcterms:W3CDTF">2020-11-17T03:22:56Z</dcterms:created>
  <dcterms:modified xsi:type="dcterms:W3CDTF">2020-11-28T03:24:26Z</dcterms:modified>
</cp:coreProperties>
</file>